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56" r:id="rId3"/>
    <p:sldId id="324" r:id="rId4"/>
    <p:sldId id="325" r:id="rId5"/>
    <p:sldId id="307" r:id="rId6"/>
    <p:sldId id="308" r:id="rId7"/>
    <p:sldId id="309" r:id="rId8"/>
    <p:sldId id="329" r:id="rId9"/>
    <p:sldId id="311" r:id="rId10"/>
    <p:sldId id="327" r:id="rId11"/>
    <p:sldId id="316" r:id="rId12"/>
    <p:sldId id="317" r:id="rId13"/>
    <p:sldId id="323" r:id="rId14"/>
    <p:sldId id="284" r:id="rId15"/>
    <p:sldId id="259" r:id="rId16"/>
    <p:sldId id="287" r:id="rId17"/>
    <p:sldId id="285" r:id="rId18"/>
    <p:sldId id="288" r:id="rId19"/>
    <p:sldId id="283" r:id="rId20"/>
    <p:sldId id="276" r:id="rId21"/>
    <p:sldId id="280" r:id="rId22"/>
    <p:sldId id="277" r:id="rId23"/>
    <p:sldId id="278" r:id="rId24"/>
    <p:sldId id="279" r:id="rId25"/>
    <p:sldId id="281" r:id="rId26"/>
    <p:sldId id="282" r:id="rId27"/>
    <p:sldId id="286" r:id="rId28"/>
    <p:sldId id="289" r:id="rId29"/>
    <p:sldId id="290" r:id="rId30"/>
    <p:sldId id="291" r:id="rId31"/>
    <p:sldId id="292" r:id="rId32"/>
    <p:sldId id="293" r:id="rId33"/>
    <p:sldId id="294" r:id="rId34"/>
    <p:sldId id="296" r:id="rId35"/>
    <p:sldId id="297" r:id="rId36"/>
    <p:sldId id="298" r:id="rId37"/>
    <p:sldId id="301" r:id="rId38"/>
    <p:sldId id="300" r:id="rId39"/>
    <p:sldId id="299" r:id="rId40"/>
    <p:sldId id="302" r:id="rId41"/>
    <p:sldId id="303" r:id="rId42"/>
    <p:sldId id="304" r:id="rId43"/>
    <p:sldId id="257" r:id="rId44"/>
  </p:sldIdLst>
  <p:sldSz cx="9144000" cy="6858000" type="screen4x3"/>
  <p:notesSz cx="9882188" cy="674528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a Kaleta" initials="EK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9" autoAdjust="0"/>
    <p:restoredTop sz="94671" autoAdjust="0"/>
  </p:normalViewPr>
  <p:slideViewPr>
    <p:cSldViewPr>
      <p:cViewPr varScale="1">
        <p:scale>
          <a:sx n="70" d="100"/>
          <a:sy n="70" d="100"/>
        </p:scale>
        <p:origin x="148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72" y="2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FFE3D-5F0C-4106-A1EC-0ABF20F2DAF1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9A5A5DC-A032-4CC2-A732-519649C36ECD}">
      <dgm:prSet phldrT="[Tekst]"/>
      <dgm:spPr/>
      <dgm:t>
        <a:bodyPr/>
        <a:lstStyle/>
        <a:p>
          <a:r>
            <a:rPr lang="pl-PL" dirty="0"/>
            <a:t>Wnioskodawcy</a:t>
          </a:r>
        </a:p>
      </dgm:t>
    </dgm:pt>
    <dgm:pt modelId="{0C4091E9-1E9F-44EF-9AE4-3403C4530440}" type="parTrans" cxnId="{9AAEB3DB-0CDF-42FB-BB96-6CA41750DBC3}">
      <dgm:prSet/>
      <dgm:spPr/>
      <dgm:t>
        <a:bodyPr/>
        <a:lstStyle/>
        <a:p>
          <a:endParaRPr lang="pl-PL"/>
        </a:p>
      </dgm:t>
    </dgm:pt>
    <dgm:pt modelId="{0A49B51D-028B-48DE-A242-29FE76CAB68D}" type="sibTrans" cxnId="{9AAEB3DB-0CDF-42FB-BB96-6CA41750DBC3}">
      <dgm:prSet/>
      <dgm:spPr/>
      <dgm:t>
        <a:bodyPr/>
        <a:lstStyle/>
        <a:p>
          <a:endParaRPr lang="pl-PL"/>
        </a:p>
      </dgm:t>
    </dgm:pt>
    <dgm:pt modelId="{245BA15D-59FC-44DA-8246-435C8B27E343}">
      <dgm:prSet phldrT="[Tekst]"/>
      <dgm:spPr/>
      <dgm:t>
        <a:bodyPr/>
        <a:lstStyle/>
        <a:p>
          <a:r>
            <a:rPr lang="pl-PL" dirty="0"/>
            <a:t>Problemy i potrzeby</a:t>
          </a:r>
        </a:p>
      </dgm:t>
    </dgm:pt>
    <dgm:pt modelId="{952E4888-A39E-4789-B309-29ED0AF90643}" type="parTrans" cxnId="{DE8D3CA3-C896-4709-BC0B-834A537A5370}">
      <dgm:prSet/>
      <dgm:spPr/>
      <dgm:t>
        <a:bodyPr/>
        <a:lstStyle/>
        <a:p>
          <a:endParaRPr lang="pl-PL"/>
        </a:p>
      </dgm:t>
    </dgm:pt>
    <dgm:pt modelId="{1632AD10-362F-42DB-8DDF-219D9427B19C}" type="sibTrans" cxnId="{DE8D3CA3-C896-4709-BC0B-834A537A5370}">
      <dgm:prSet/>
      <dgm:spPr/>
      <dgm:t>
        <a:bodyPr/>
        <a:lstStyle/>
        <a:p>
          <a:endParaRPr lang="pl-PL"/>
        </a:p>
      </dgm:t>
    </dgm:pt>
    <dgm:pt modelId="{DBC96490-70F3-4924-9094-E4079EC5223F}">
      <dgm:prSet phldrT="[Tekst]"/>
      <dgm:spPr/>
      <dgm:t>
        <a:bodyPr/>
        <a:lstStyle/>
        <a:p>
          <a:r>
            <a:rPr lang="pl-PL" dirty="0"/>
            <a:t>Formularz Wniosku + Załączniki</a:t>
          </a:r>
        </a:p>
      </dgm:t>
    </dgm:pt>
    <dgm:pt modelId="{8C25F0E3-379E-4C61-B840-2B29CB19EB89}" type="parTrans" cxnId="{EC6399BC-AF34-4FB2-BAF9-944EC6402A64}">
      <dgm:prSet/>
      <dgm:spPr/>
      <dgm:t>
        <a:bodyPr/>
        <a:lstStyle/>
        <a:p>
          <a:endParaRPr lang="pl-PL"/>
        </a:p>
      </dgm:t>
    </dgm:pt>
    <dgm:pt modelId="{35D34049-27E2-4830-A48D-2C8A81A262B0}" type="sibTrans" cxnId="{EC6399BC-AF34-4FB2-BAF9-944EC6402A64}">
      <dgm:prSet/>
      <dgm:spPr/>
      <dgm:t>
        <a:bodyPr/>
        <a:lstStyle/>
        <a:p>
          <a:endParaRPr lang="pl-PL"/>
        </a:p>
      </dgm:t>
    </dgm:pt>
    <dgm:pt modelId="{F8FC9DFD-B160-40B8-9178-F04ACD8E1A63}">
      <dgm:prSet phldrT="[Tekst]"/>
      <dgm:spPr/>
      <dgm:t>
        <a:bodyPr/>
        <a:lstStyle/>
        <a:p>
          <a:r>
            <a:rPr lang="pl-PL" dirty="0"/>
            <a:t>Projekt</a:t>
          </a:r>
        </a:p>
      </dgm:t>
    </dgm:pt>
    <dgm:pt modelId="{C420B517-0050-444B-9D13-0B906A2F0637}" type="parTrans" cxnId="{0E99C370-52F9-4F7D-999F-0D55696AC8B2}">
      <dgm:prSet/>
      <dgm:spPr/>
      <dgm:t>
        <a:bodyPr/>
        <a:lstStyle/>
        <a:p>
          <a:endParaRPr lang="pl-PL"/>
        </a:p>
      </dgm:t>
    </dgm:pt>
    <dgm:pt modelId="{115E3648-EF67-48C7-B8C3-DD4B46FDEDD7}" type="sibTrans" cxnId="{0E99C370-52F9-4F7D-999F-0D55696AC8B2}">
      <dgm:prSet/>
      <dgm:spPr/>
      <dgm:t>
        <a:bodyPr/>
        <a:lstStyle/>
        <a:p>
          <a:endParaRPr lang="pl-PL"/>
        </a:p>
      </dgm:t>
    </dgm:pt>
    <dgm:pt modelId="{FD386B27-0669-4828-8A9E-A220015F52B0}">
      <dgm:prSet phldrT="[Tekst]"/>
      <dgm:spPr/>
      <dgm:t>
        <a:bodyPr/>
        <a:lstStyle/>
        <a:p>
          <a:r>
            <a:rPr lang="pl-PL" b="1" dirty="0"/>
            <a:t>CEL </a:t>
          </a:r>
        </a:p>
        <a:p>
          <a:r>
            <a:rPr lang="pl-PL" b="1" dirty="0"/>
            <a:t>+ </a:t>
          </a:r>
        </a:p>
        <a:p>
          <a:r>
            <a:rPr lang="pl-PL" b="1" dirty="0"/>
            <a:t>Zestawienie rzeczowo</a:t>
          </a:r>
          <a:br>
            <a:rPr lang="pl-PL" b="1" dirty="0"/>
          </a:br>
          <a:r>
            <a:rPr lang="pl-PL" b="1" dirty="0"/>
            <a:t>-finansowe</a:t>
          </a:r>
        </a:p>
      </dgm:t>
    </dgm:pt>
    <dgm:pt modelId="{CDEDA3B5-4AE3-4DB6-A050-5AC7CBD04002}" type="parTrans" cxnId="{02150979-8011-4DBB-8D48-8A9A182F5010}">
      <dgm:prSet/>
      <dgm:spPr/>
      <dgm:t>
        <a:bodyPr/>
        <a:lstStyle/>
        <a:p>
          <a:endParaRPr lang="pl-PL"/>
        </a:p>
      </dgm:t>
    </dgm:pt>
    <dgm:pt modelId="{C236FBEB-FD45-4EA1-A8C2-7F47AB3D3957}" type="sibTrans" cxnId="{02150979-8011-4DBB-8D48-8A9A182F5010}">
      <dgm:prSet/>
      <dgm:spPr/>
      <dgm:t>
        <a:bodyPr/>
        <a:lstStyle/>
        <a:p>
          <a:endParaRPr lang="pl-PL"/>
        </a:p>
      </dgm:t>
    </dgm:pt>
    <dgm:pt modelId="{8FD3013B-5C64-441E-B1B9-EBC4E18962F6}">
      <dgm:prSet phldrT="[Tekst]"/>
      <dgm:spPr/>
      <dgm:t>
        <a:bodyPr/>
        <a:lstStyle/>
        <a:p>
          <a:r>
            <a:rPr lang="pl-PL" dirty="0"/>
            <a:t>Operacja</a:t>
          </a:r>
        </a:p>
      </dgm:t>
    </dgm:pt>
    <dgm:pt modelId="{EC34955E-FE28-4BAB-B7F8-870EEA918F24}" type="parTrans" cxnId="{BDFB83DC-3580-4ECC-A1DA-275CDC045475}">
      <dgm:prSet/>
      <dgm:spPr/>
      <dgm:t>
        <a:bodyPr/>
        <a:lstStyle/>
        <a:p>
          <a:endParaRPr lang="pl-PL"/>
        </a:p>
      </dgm:t>
    </dgm:pt>
    <dgm:pt modelId="{8DCDA18B-D584-4F44-8EB5-96D5CCA21750}" type="sibTrans" cxnId="{BDFB83DC-3580-4ECC-A1DA-275CDC045475}">
      <dgm:prSet/>
      <dgm:spPr/>
      <dgm:t>
        <a:bodyPr/>
        <a:lstStyle/>
        <a:p>
          <a:endParaRPr lang="pl-PL"/>
        </a:p>
      </dgm:t>
    </dgm:pt>
    <dgm:pt modelId="{2B096B05-01B5-47AA-A0D6-B329743769AD}" type="pres">
      <dgm:prSet presAssocID="{D7AFFE3D-5F0C-4106-A1EC-0ABF20F2DAF1}" presName="Name0" presStyleCnt="0">
        <dgm:presLayoutVars>
          <dgm:dir/>
          <dgm:animOne val="branch"/>
          <dgm:animLvl val="lvl"/>
        </dgm:presLayoutVars>
      </dgm:prSet>
      <dgm:spPr/>
    </dgm:pt>
    <dgm:pt modelId="{CD57A8D6-A2D0-42B0-8594-428B75C37CE2}" type="pres">
      <dgm:prSet presAssocID="{39A5A5DC-A032-4CC2-A732-519649C36ECD}" presName="chaos" presStyleCnt="0"/>
      <dgm:spPr/>
    </dgm:pt>
    <dgm:pt modelId="{7BABDECB-10A8-4B25-85E4-565D819DD327}" type="pres">
      <dgm:prSet presAssocID="{39A5A5DC-A032-4CC2-A732-519649C36ECD}" presName="parTx1" presStyleLbl="revTx" presStyleIdx="0" presStyleCnt="5"/>
      <dgm:spPr/>
    </dgm:pt>
    <dgm:pt modelId="{FBF18441-D5AB-492F-B5C9-AC587AA366CE}" type="pres">
      <dgm:prSet presAssocID="{39A5A5DC-A032-4CC2-A732-519649C36ECD}" presName="desTx1" presStyleLbl="revTx" presStyleIdx="1" presStyleCnt="5">
        <dgm:presLayoutVars>
          <dgm:bulletEnabled val="1"/>
        </dgm:presLayoutVars>
      </dgm:prSet>
      <dgm:spPr/>
    </dgm:pt>
    <dgm:pt modelId="{9A7B4FA2-ED21-4A39-A0E1-D258B535DAFC}" type="pres">
      <dgm:prSet presAssocID="{39A5A5DC-A032-4CC2-A732-519649C36ECD}" presName="c1" presStyleLbl="node1" presStyleIdx="0" presStyleCnt="19"/>
      <dgm:spPr/>
    </dgm:pt>
    <dgm:pt modelId="{B58F1D53-E1BC-4297-A1D6-E21D14D8B734}" type="pres">
      <dgm:prSet presAssocID="{39A5A5DC-A032-4CC2-A732-519649C36ECD}" presName="c2" presStyleLbl="node1" presStyleIdx="1" presStyleCnt="19"/>
      <dgm:spPr/>
    </dgm:pt>
    <dgm:pt modelId="{D56D11B7-CBC3-4D6F-B45A-8948124EBC04}" type="pres">
      <dgm:prSet presAssocID="{39A5A5DC-A032-4CC2-A732-519649C36ECD}" presName="c3" presStyleLbl="node1" presStyleIdx="2" presStyleCnt="19"/>
      <dgm:spPr/>
    </dgm:pt>
    <dgm:pt modelId="{6202F5E9-60E0-4433-8D05-634C9FDA64A8}" type="pres">
      <dgm:prSet presAssocID="{39A5A5DC-A032-4CC2-A732-519649C36ECD}" presName="c4" presStyleLbl="node1" presStyleIdx="3" presStyleCnt="19"/>
      <dgm:spPr/>
    </dgm:pt>
    <dgm:pt modelId="{D0E4F4F6-C518-4C2B-8427-DB4F5C26BB0B}" type="pres">
      <dgm:prSet presAssocID="{39A5A5DC-A032-4CC2-A732-519649C36ECD}" presName="c5" presStyleLbl="node1" presStyleIdx="4" presStyleCnt="19"/>
      <dgm:spPr/>
    </dgm:pt>
    <dgm:pt modelId="{0D084C44-7B9B-429F-A23A-F3B963C8BF77}" type="pres">
      <dgm:prSet presAssocID="{39A5A5DC-A032-4CC2-A732-519649C36ECD}" presName="c6" presStyleLbl="node1" presStyleIdx="5" presStyleCnt="19"/>
      <dgm:spPr/>
    </dgm:pt>
    <dgm:pt modelId="{DF0878C7-D45A-426A-9AC2-1BA4EF110C8B}" type="pres">
      <dgm:prSet presAssocID="{39A5A5DC-A032-4CC2-A732-519649C36ECD}" presName="c7" presStyleLbl="node1" presStyleIdx="6" presStyleCnt="19"/>
      <dgm:spPr/>
    </dgm:pt>
    <dgm:pt modelId="{5AEDB6B2-2274-45C4-9E8A-D4EEDAEF0141}" type="pres">
      <dgm:prSet presAssocID="{39A5A5DC-A032-4CC2-A732-519649C36ECD}" presName="c8" presStyleLbl="node1" presStyleIdx="7" presStyleCnt="19"/>
      <dgm:spPr/>
    </dgm:pt>
    <dgm:pt modelId="{65710761-09F1-420D-84B6-6869B26239F8}" type="pres">
      <dgm:prSet presAssocID="{39A5A5DC-A032-4CC2-A732-519649C36ECD}" presName="c9" presStyleLbl="node1" presStyleIdx="8" presStyleCnt="19"/>
      <dgm:spPr/>
    </dgm:pt>
    <dgm:pt modelId="{6AD4CEA8-CEA1-4A42-AB9A-99E8DA59EE7D}" type="pres">
      <dgm:prSet presAssocID="{39A5A5DC-A032-4CC2-A732-519649C36ECD}" presName="c10" presStyleLbl="node1" presStyleIdx="9" presStyleCnt="19"/>
      <dgm:spPr/>
    </dgm:pt>
    <dgm:pt modelId="{26AF72B6-0894-4251-B877-C210EB13FC69}" type="pres">
      <dgm:prSet presAssocID="{39A5A5DC-A032-4CC2-A732-519649C36ECD}" presName="c11" presStyleLbl="node1" presStyleIdx="10" presStyleCnt="19"/>
      <dgm:spPr/>
    </dgm:pt>
    <dgm:pt modelId="{14733065-8E50-4034-B99B-BDF5318521B2}" type="pres">
      <dgm:prSet presAssocID="{39A5A5DC-A032-4CC2-A732-519649C36ECD}" presName="c12" presStyleLbl="node1" presStyleIdx="11" presStyleCnt="19"/>
      <dgm:spPr/>
    </dgm:pt>
    <dgm:pt modelId="{30BADC9C-15E8-42FC-97BC-DD91D0876B44}" type="pres">
      <dgm:prSet presAssocID="{39A5A5DC-A032-4CC2-A732-519649C36ECD}" presName="c13" presStyleLbl="node1" presStyleIdx="12" presStyleCnt="19"/>
      <dgm:spPr/>
    </dgm:pt>
    <dgm:pt modelId="{D5766607-948F-4270-B66C-2E9B01E28815}" type="pres">
      <dgm:prSet presAssocID="{39A5A5DC-A032-4CC2-A732-519649C36ECD}" presName="c14" presStyleLbl="node1" presStyleIdx="13" presStyleCnt="19"/>
      <dgm:spPr/>
    </dgm:pt>
    <dgm:pt modelId="{47BF040D-1B94-4CB5-AAAE-06D243443003}" type="pres">
      <dgm:prSet presAssocID="{39A5A5DC-A032-4CC2-A732-519649C36ECD}" presName="c15" presStyleLbl="node1" presStyleIdx="14" presStyleCnt="19"/>
      <dgm:spPr/>
    </dgm:pt>
    <dgm:pt modelId="{55A1A038-DF29-4BA5-9ABB-0DFC3376710A}" type="pres">
      <dgm:prSet presAssocID="{39A5A5DC-A032-4CC2-A732-519649C36ECD}" presName="c16" presStyleLbl="node1" presStyleIdx="15" presStyleCnt="19"/>
      <dgm:spPr/>
    </dgm:pt>
    <dgm:pt modelId="{4B488DDA-A19A-4B18-8F21-DCFFE4DEE63D}" type="pres">
      <dgm:prSet presAssocID="{39A5A5DC-A032-4CC2-A732-519649C36ECD}" presName="c17" presStyleLbl="node1" presStyleIdx="16" presStyleCnt="19"/>
      <dgm:spPr/>
    </dgm:pt>
    <dgm:pt modelId="{17A47799-D22B-4808-AECB-4B2577DD7EC0}" type="pres">
      <dgm:prSet presAssocID="{39A5A5DC-A032-4CC2-A732-519649C36ECD}" presName="c18" presStyleLbl="node1" presStyleIdx="17" presStyleCnt="19"/>
      <dgm:spPr/>
    </dgm:pt>
    <dgm:pt modelId="{815FBAFC-3494-43EC-A00C-7DC742D9AF63}" type="pres">
      <dgm:prSet presAssocID="{0A49B51D-028B-48DE-A242-29FE76CAB68D}" presName="chevronComposite1" presStyleCnt="0"/>
      <dgm:spPr/>
    </dgm:pt>
    <dgm:pt modelId="{83082677-2FD0-42C3-8299-C39D29FF7027}" type="pres">
      <dgm:prSet presAssocID="{0A49B51D-028B-48DE-A242-29FE76CAB68D}" presName="chevron1" presStyleLbl="sibTrans2D1" presStyleIdx="0" presStyleCnt="2"/>
      <dgm:spPr/>
    </dgm:pt>
    <dgm:pt modelId="{4B0D6E30-64B6-4285-8273-CF4BCA0252B2}" type="pres">
      <dgm:prSet presAssocID="{0A49B51D-028B-48DE-A242-29FE76CAB68D}" presName="spChevron1" presStyleCnt="0"/>
      <dgm:spPr/>
    </dgm:pt>
    <dgm:pt modelId="{771A54F9-DA6E-4C85-A33E-599A9522646C}" type="pres">
      <dgm:prSet presAssocID="{DBC96490-70F3-4924-9094-E4079EC5223F}" presName="middle" presStyleCnt="0"/>
      <dgm:spPr/>
    </dgm:pt>
    <dgm:pt modelId="{B0E10027-7BFD-4D90-81E0-28A1A92D8F89}" type="pres">
      <dgm:prSet presAssocID="{DBC96490-70F3-4924-9094-E4079EC5223F}" presName="parTxMid" presStyleLbl="revTx" presStyleIdx="2" presStyleCnt="5" custScaleY="151146"/>
      <dgm:spPr/>
    </dgm:pt>
    <dgm:pt modelId="{F69417AE-D231-40E4-97BC-E57B4DE630E8}" type="pres">
      <dgm:prSet presAssocID="{DBC96490-70F3-4924-9094-E4079EC5223F}" presName="desTxMid" presStyleLbl="revTx" presStyleIdx="3" presStyleCnt="5">
        <dgm:presLayoutVars>
          <dgm:bulletEnabled val="1"/>
        </dgm:presLayoutVars>
      </dgm:prSet>
      <dgm:spPr/>
    </dgm:pt>
    <dgm:pt modelId="{FC3C8DB9-1EEF-41B5-B5BE-0ADBC05E2D67}" type="pres">
      <dgm:prSet presAssocID="{DBC96490-70F3-4924-9094-E4079EC5223F}" presName="spMid" presStyleCnt="0"/>
      <dgm:spPr/>
    </dgm:pt>
    <dgm:pt modelId="{CF8BFEFA-3961-458E-9481-C9743A0513DD}" type="pres">
      <dgm:prSet presAssocID="{35D34049-27E2-4830-A48D-2C8A81A262B0}" presName="chevronComposite1" presStyleCnt="0"/>
      <dgm:spPr/>
    </dgm:pt>
    <dgm:pt modelId="{819730E6-F057-46AA-88D3-2AE7386FA82F}" type="pres">
      <dgm:prSet presAssocID="{35D34049-27E2-4830-A48D-2C8A81A262B0}" presName="chevron1" presStyleLbl="sibTrans2D1" presStyleIdx="1" presStyleCnt="2"/>
      <dgm:spPr/>
    </dgm:pt>
    <dgm:pt modelId="{74D78B88-0FF5-481C-9C82-87943C2EFF9A}" type="pres">
      <dgm:prSet presAssocID="{35D34049-27E2-4830-A48D-2C8A81A262B0}" presName="spChevron1" presStyleCnt="0"/>
      <dgm:spPr/>
    </dgm:pt>
    <dgm:pt modelId="{D472F31C-290E-47A7-A296-9E97B82A5C32}" type="pres">
      <dgm:prSet presAssocID="{FD386B27-0669-4828-8A9E-A220015F52B0}" presName="last" presStyleCnt="0"/>
      <dgm:spPr/>
    </dgm:pt>
    <dgm:pt modelId="{2B4F3F10-BFE9-4C36-B44D-28B627EEED65}" type="pres">
      <dgm:prSet presAssocID="{FD386B27-0669-4828-8A9E-A220015F52B0}" presName="circleTx" presStyleLbl="node1" presStyleIdx="18" presStyleCnt="19" custScaleX="110646" custScaleY="153258"/>
      <dgm:spPr/>
    </dgm:pt>
    <dgm:pt modelId="{635808D1-B0D0-4917-ADB1-E62807ECC711}" type="pres">
      <dgm:prSet presAssocID="{FD386B27-0669-4828-8A9E-A220015F52B0}" presName="desTxN" presStyleLbl="revTx" presStyleIdx="4" presStyleCnt="5">
        <dgm:presLayoutVars>
          <dgm:bulletEnabled val="1"/>
        </dgm:presLayoutVars>
      </dgm:prSet>
      <dgm:spPr/>
    </dgm:pt>
    <dgm:pt modelId="{B4A0113E-50AA-4D9C-A42B-6A6BF3AA5EC3}" type="pres">
      <dgm:prSet presAssocID="{FD386B27-0669-4828-8A9E-A220015F52B0}" presName="spN" presStyleCnt="0"/>
      <dgm:spPr/>
    </dgm:pt>
  </dgm:ptLst>
  <dgm:cxnLst>
    <dgm:cxn modelId="{102A512F-4A6F-4BF5-8C76-A2014B644FCC}" type="presOf" srcId="{39A5A5DC-A032-4CC2-A732-519649C36ECD}" destId="{7BABDECB-10A8-4B25-85E4-565D819DD327}" srcOrd="0" destOrd="0" presId="urn:microsoft.com/office/officeart/2009/3/layout/RandomtoResultProcess"/>
    <dgm:cxn modelId="{A3C7CC39-A191-44C0-8681-A0771935A94C}" type="presOf" srcId="{245BA15D-59FC-44DA-8246-435C8B27E343}" destId="{FBF18441-D5AB-492F-B5C9-AC587AA366CE}" srcOrd="0" destOrd="0" presId="urn:microsoft.com/office/officeart/2009/3/layout/RandomtoResultProcess"/>
    <dgm:cxn modelId="{02150979-8011-4DBB-8D48-8A9A182F5010}" srcId="{D7AFFE3D-5F0C-4106-A1EC-0ABF20F2DAF1}" destId="{FD386B27-0669-4828-8A9E-A220015F52B0}" srcOrd="2" destOrd="0" parTransId="{CDEDA3B5-4AE3-4DB6-A050-5AC7CBD04002}" sibTransId="{C236FBEB-FD45-4EA1-A8C2-7F47AB3D3957}"/>
    <dgm:cxn modelId="{B2AAE68A-12B0-4DD1-B2AD-7AD7088C0D1E}" type="presOf" srcId="{FD386B27-0669-4828-8A9E-A220015F52B0}" destId="{2B4F3F10-BFE9-4C36-B44D-28B627EEED65}" srcOrd="0" destOrd="0" presId="urn:microsoft.com/office/officeart/2009/3/layout/RandomtoResultProcess"/>
    <dgm:cxn modelId="{FE2965D8-517A-485C-98DE-37463C2B96DE}" type="presOf" srcId="{8FD3013B-5C64-441E-B1B9-EBC4E18962F6}" destId="{635808D1-B0D0-4917-ADB1-E62807ECC711}" srcOrd="0" destOrd="0" presId="urn:microsoft.com/office/officeart/2009/3/layout/RandomtoResultProcess"/>
    <dgm:cxn modelId="{DE8D3CA3-C896-4709-BC0B-834A537A5370}" srcId="{39A5A5DC-A032-4CC2-A732-519649C36ECD}" destId="{245BA15D-59FC-44DA-8246-435C8B27E343}" srcOrd="0" destOrd="0" parTransId="{952E4888-A39E-4789-B309-29ED0AF90643}" sibTransId="{1632AD10-362F-42DB-8DDF-219D9427B19C}"/>
    <dgm:cxn modelId="{21C22BCC-C47E-4CF4-BF26-187458185BA8}" type="presOf" srcId="{D7AFFE3D-5F0C-4106-A1EC-0ABF20F2DAF1}" destId="{2B096B05-01B5-47AA-A0D6-B329743769AD}" srcOrd="0" destOrd="0" presId="urn:microsoft.com/office/officeart/2009/3/layout/RandomtoResultProcess"/>
    <dgm:cxn modelId="{9AAEB3DB-0CDF-42FB-BB96-6CA41750DBC3}" srcId="{D7AFFE3D-5F0C-4106-A1EC-0ABF20F2DAF1}" destId="{39A5A5DC-A032-4CC2-A732-519649C36ECD}" srcOrd="0" destOrd="0" parTransId="{0C4091E9-1E9F-44EF-9AE4-3403C4530440}" sibTransId="{0A49B51D-028B-48DE-A242-29FE76CAB68D}"/>
    <dgm:cxn modelId="{BA1549F4-30BC-4B69-972C-DF542CC48CBF}" type="presOf" srcId="{F8FC9DFD-B160-40B8-9178-F04ACD8E1A63}" destId="{F69417AE-D231-40E4-97BC-E57B4DE630E8}" srcOrd="0" destOrd="0" presId="urn:microsoft.com/office/officeart/2009/3/layout/RandomtoResultProcess"/>
    <dgm:cxn modelId="{8344BF0F-B1D9-43DC-922B-DFE50A71CCA8}" type="presOf" srcId="{DBC96490-70F3-4924-9094-E4079EC5223F}" destId="{B0E10027-7BFD-4D90-81E0-28A1A92D8F89}" srcOrd="0" destOrd="0" presId="urn:microsoft.com/office/officeart/2009/3/layout/RandomtoResultProcess"/>
    <dgm:cxn modelId="{EC6399BC-AF34-4FB2-BAF9-944EC6402A64}" srcId="{D7AFFE3D-5F0C-4106-A1EC-0ABF20F2DAF1}" destId="{DBC96490-70F3-4924-9094-E4079EC5223F}" srcOrd="1" destOrd="0" parTransId="{8C25F0E3-379E-4C61-B840-2B29CB19EB89}" sibTransId="{35D34049-27E2-4830-A48D-2C8A81A262B0}"/>
    <dgm:cxn modelId="{BDFB83DC-3580-4ECC-A1DA-275CDC045475}" srcId="{FD386B27-0669-4828-8A9E-A220015F52B0}" destId="{8FD3013B-5C64-441E-B1B9-EBC4E18962F6}" srcOrd="0" destOrd="0" parTransId="{EC34955E-FE28-4BAB-B7F8-870EEA918F24}" sibTransId="{8DCDA18B-D584-4F44-8EB5-96D5CCA21750}"/>
    <dgm:cxn modelId="{0E99C370-52F9-4F7D-999F-0D55696AC8B2}" srcId="{DBC96490-70F3-4924-9094-E4079EC5223F}" destId="{F8FC9DFD-B160-40B8-9178-F04ACD8E1A63}" srcOrd="0" destOrd="0" parTransId="{C420B517-0050-444B-9D13-0B906A2F0637}" sibTransId="{115E3648-EF67-48C7-B8C3-DD4B46FDEDD7}"/>
    <dgm:cxn modelId="{77B83846-9545-4CA5-969F-CF8CEB18FAA8}" type="presParOf" srcId="{2B096B05-01B5-47AA-A0D6-B329743769AD}" destId="{CD57A8D6-A2D0-42B0-8594-428B75C37CE2}" srcOrd="0" destOrd="0" presId="urn:microsoft.com/office/officeart/2009/3/layout/RandomtoResultProcess"/>
    <dgm:cxn modelId="{67AD1FBD-DFDA-47EB-B8ED-683CA31DC071}" type="presParOf" srcId="{CD57A8D6-A2D0-42B0-8594-428B75C37CE2}" destId="{7BABDECB-10A8-4B25-85E4-565D819DD327}" srcOrd="0" destOrd="0" presId="urn:microsoft.com/office/officeart/2009/3/layout/RandomtoResultProcess"/>
    <dgm:cxn modelId="{36B62CD2-D8D5-4B8B-89E0-E4E6376007A7}" type="presParOf" srcId="{CD57A8D6-A2D0-42B0-8594-428B75C37CE2}" destId="{FBF18441-D5AB-492F-B5C9-AC587AA366CE}" srcOrd="1" destOrd="0" presId="urn:microsoft.com/office/officeart/2009/3/layout/RandomtoResultProcess"/>
    <dgm:cxn modelId="{404D66AC-8F81-452D-9693-D6916664A319}" type="presParOf" srcId="{CD57A8D6-A2D0-42B0-8594-428B75C37CE2}" destId="{9A7B4FA2-ED21-4A39-A0E1-D258B535DAFC}" srcOrd="2" destOrd="0" presId="urn:microsoft.com/office/officeart/2009/3/layout/RandomtoResultProcess"/>
    <dgm:cxn modelId="{F4736897-C790-40B3-9CEB-B5B273136A20}" type="presParOf" srcId="{CD57A8D6-A2D0-42B0-8594-428B75C37CE2}" destId="{B58F1D53-E1BC-4297-A1D6-E21D14D8B734}" srcOrd="3" destOrd="0" presId="urn:microsoft.com/office/officeart/2009/3/layout/RandomtoResultProcess"/>
    <dgm:cxn modelId="{B870F5B1-8BD1-4C6B-B09A-1F607C6F9EBC}" type="presParOf" srcId="{CD57A8D6-A2D0-42B0-8594-428B75C37CE2}" destId="{D56D11B7-CBC3-4D6F-B45A-8948124EBC04}" srcOrd="4" destOrd="0" presId="urn:microsoft.com/office/officeart/2009/3/layout/RandomtoResultProcess"/>
    <dgm:cxn modelId="{3F03D26F-4F92-40FB-A653-E6086ED2AF72}" type="presParOf" srcId="{CD57A8D6-A2D0-42B0-8594-428B75C37CE2}" destId="{6202F5E9-60E0-4433-8D05-634C9FDA64A8}" srcOrd="5" destOrd="0" presId="urn:microsoft.com/office/officeart/2009/3/layout/RandomtoResultProcess"/>
    <dgm:cxn modelId="{C77FCE35-CAB3-49CC-84C1-D9F6BA3A1B25}" type="presParOf" srcId="{CD57A8D6-A2D0-42B0-8594-428B75C37CE2}" destId="{D0E4F4F6-C518-4C2B-8427-DB4F5C26BB0B}" srcOrd="6" destOrd="0" presId="urn:microsoft.com/office/officeart/2009/3/layout/RandomtoResultProcess"/>
    <dgm:cxn modelId="{AF81B6CC-BAAE-4F00-99C5-992B4E488073}" type="presParOf" srcId="{CD57A8D6-A2D0-42B0-8594-428B75C37CE2}" destId="{0D084C44-7B9B-429F-A23A-F3B963C8BF77}" srcOrd="7" destOrd="0" presId="urn:microsoft.com/office/officeart/2009/3/layout/RandomtoResultProcess"/>
    <dgm:cxn modelId="{EBE4C74B-A3FB-42C6-8B79-B3607553DFE3}" type="presParOf" srcId="{CD57A8D6-A2D0-42B0-8594-428B75C37CE2}" destId="{DF0878C7-D45A-426A-9AC2-1BA4EF110C8B}" srcOrd="8" destOrd="0" presId="urn:microsoft.com/office/officeart/2009/3/layout/RandomtoResultProcess"/>
    <dgm:cxn modelId="{0BA49431-9471-4347-9829-9FBFAA0379D8}" type="presParOf" srcId="{CD57A8D6-A2D0-42B0-8594-428B75C37CE2}" destId="{5AEDB6B2-2274-45C4-9E8A-D4EEDAEF0141}" srcOrd="9" destOrd="0" presId="urn:microsoft.com/office/officeart/2009/3/layout/RandomtoResultProcess"/>
    <dgm:cxn modelId="{D60234D8-FEE7-46A1-AFC7-8BF6162544D2}" type="presParOf" srcId="{CD57A8D6-A2D0-42B0-8594-428B75C37CE2}" destId="{65710761-09F1-420D-84B6-6869B26239F8}" srcOrd="10" destOrd="0" presId="urn:microsoft.com/office/officeart/2009/3/layout/RandomtoResultProcess"/>
    <dgm:cxn modelId="{67548F4D-403A-42BF-B735-DE5CC113B2B7}" type="presParOf" srcId="{CD57A8D6-A2D0-42B0-8594-428B75C37CE2}" destId="{6AD4CEA8-CEA1-4A42-AB9A-99E8DA59EE7D}" srcOrd="11" destOrd="0" presId="urn:microsoft.com/office/officeart/2009/3/layout/RandomtoResultProcess"/>
    <dgm:cxn modelId="{249B7244-FD64-458E-8A8D-595E8850111E}" type="presParOf" srcId="{CD57A8D6-A2D0-42B0-8594-428B75C37CE2}" destId="{26AF72B6-0894-4251-B877-C210EB13FC69}" srcOrd="12" destOrd="0" presId="urn:microsoft.com/office/officeart/2009/3/layout/RandomtoResultProcess"/>
    <dgm:cxn modelId="{D53D33E0-4897-4B7F-9228-C506899A1B9D}" type="presParOf" srcId="{CD57A8D6-A2D0-42B0-8594-428B75C37CE2}" destId="{14733065-8E50-4034-B99B-BDF5318521B2}" srcOrd="13" destOrd="0" presId="urn:microsoft.com/office/officeart/2009/3/layout/RandomtoResultProcess"/>
    <dgm:cxn modelId="{4C5A9E2C-0D8C-4580-AAB4-C41D5802034D}" type="presParOf" srcId="{CD57A8D6-A2D0-42B0-8594-428B75C37CE2}" destId="{30BADC9C-15E8-42FC-97BC-DD91D0876B44}" srcOrd="14" destOrd="0" presId="urn:microsoft.com/office/officeart/2009/3/layout/RandomtoResultProcess"/>
    <dgm:cxn modelId="{24C4FC84-48FE-40EE-9941-90CB39A31C9E}" type="presParOf" srcId="{CD57A8D6-A2D0-42B0-8594-428B75C37CE2}" destId="{D5766607-948F-4270-B66C-2E9B01E28815}" srcOrd="15" destOrd="0" presId="urn:microsoft.com/office/officeart/2009/3/layout/RandomtoResultProcess"/>
    <dgm:cxn modelId="{7EF76347-23C1-4DF5-9CED-9060AF63656C}" type="presParOf" srcId="{CD57A8D6-A2D0-42B0-8594-428B75C37CE2}" destId="{47BF040D-1B94-4CB5-AAAE-06D243443003}" srcOrd="16" destOrd="0" presId="urn:microsoft.com/office/officeart/2009/3/layout/RandomtoResultProcess"/>
    <dgm:cxn modelId="{EDD979C9-0BAB-4B95-88DF-9FCE9CDB360E}" type="presParOf" srcId="{CD57A8D6-A2D0-42B0-8594-428B75C37CE2}" destId="{55A1A038-DF29-4BA5-9ABB-0DFC3376710A}" srcOrd="17" destOrd="0" presId="urn:microsoft.com/office/officeart/2009/3/layout/RandomtoResultProcess"/>
    <dgm:cxn modelId="{91078B59-DD95-41FF-A17C-9B834DAC44F3}" type="presParOf" srcId="{CD57A8D6-A2D0-42B0-8594-428B75C37CE2}" destId="{4B488DDA-A19A-4B18-8F21-DCFFE4DEE63D}" srcOrd="18" destOrd="0" presId="urn:microsoft.com/office/officeart/2009/3/layout/RandomtoResultProcess"/>
    <dgm:cxn modelId="{F3075AD5-FFE0-48A8-A668-FCA6DE8DDE1C}" type="presParOf" srcId="{CD57A8D6-A2D0-42B0-8594-428B75C37CE2}" destId="{17A47799-D22B-4808-AECB-4B2577DD7EC0}" srcOrd="19" destOrd="0" presId="urn:microsoft.com/office/officeart/2009/3/layout/RandomtoResultProcess"/>
    <dgm:cxn modelId="{B6BC8F04-F2FB-4F5A-ABB5-A207010452FF}" type="presParOf" srcId="{2B096B05-01B5-47AA-A0D6-B329743769AD}" destId="{815FBAFC-3494-43EC-A00C-7DC742D9AF63}" srcOrd="1" destOrd="0" presId="urn:microsoft.com/office/officeart/2009/3/layout/RandomtoResultProcess"/>
    <dgm:cxn modelId="{5A812C76-A2E6-4F8D-87BE-20240EAD5FD9}" type="presParOf" srcId="{815FBAFC-3494-43EC-A00C-7DC742D9AF63}" destId="{83082677-2FD0-42C3-8299-C39D29FF7027}" srcOrd="0" destOrd="0" presId="urn:microsoft.com/office/officeart/2009/3/layout/RandomtoResultProcess"/>
    <dgm:cxn modelId="{5D4E18E4-DE3A-4345-9613-E0E3CDADA0A3}" type="presParOf" srcId="{815FBAFC-3494-43EC-A00C-7DC742D9AF63}" destId="{4B0D6E30-64B6-4285-8273-CF4BCA0252B2}" srcOrd="1" destOrd="0" presId="urn:microsoft.com/office/officeart/2009/3/layout/RandomtoResultProcess"/>
    <dgm:cxn modelId="{DB7EA3A8-AD33-43C7-8A7D-49E350CCA760}" type="presParOf" srcId="{2B096B05-01B5-47AA-A0D6-B329743769AD}" destId="{771A54F9-DA6E-4C85-A33E-599A9522646C}" srcOrd="2" destOrd="0" presId="urn:microsoft.com/office/officeart/2009/3/layout/RandomtoResultProcess"/>
    <dgm:cxn modelId="{2A550A57-7425-4492-BDFB-EEF2CDF76C58}" type="presParOf" srcId="{771A54F9-DA6E-4C85-A33E-599A9522646C}" destId="{B0E10027-7BFD-4D90-81E0-28A1A92D8F89}" srcOrd="0" destOrd="0" presId="urn:microsoft.com/office/officeart/2009/3/layout/RandomtoResultProcess"/>
    <dgm:cxn modelId="{DA6149A5-7682-46D7-A91F-1C02BCE5BEFE}" type="presParOf" srcId="{771A54F9-DA6E-4C85-A33E-599A9522646C}" destId="{F69417AE-D231-40E4-97BC-E57B4DE630E8}" srcOrd="1" destOrd="0" presId="urn:microsoft.com/office/officeart/2009/3/layout/RandomtoResultProcess"/>
    <dgm:cxn modelId="{61E15F0E-FC9C-409F-8E52-99E9C1F3E7DE}" type="presParOf" srcId="{771A54F9-DA6E-4C85-A33E-599A9522646C}" destId="{FC3C8DB9-1EEF-41B5-B5BE-0ADBC05E2D67}" srcOrd="2" destOrd="0" presId="urn:microsoft.com/office/officeart/2009/3/layout/RandomtoResultProcess"/>
    <dgm:cxn modelId="{C10B1218-B1FE-4126-87AC-E28448BAE046}" type="presParOf" srcId="{2B096B05-01B5-47AA-A0D6-B329743769AD}" destId="{CF8BFEFA-3961-458E-9481-C9743A0513DD}" srcOrd="3" destOrd="0" presId="urn:microsoft.com/office/officeart/2009/3/layout/RandomtoResultProcess"/>
    <dgm:cxn modelId="{F20D283E-1583-43BA-BA0D-FA2C9AD105B4}" type="presParOf" srcId="{CF8BFEFA-3961-458E-9481-C9743A0513DD}" destId="{819730E6-F057-46AA-88D3-2AE7386FA82F}" srcOrd="0" destOrd="0" presId="urn:microsoft.com/office/officeart/2009/3/layout/RandomtoResultProcess"/>
    <dgm:cxn modelId="{E3EF5D23-C8B9-4AE9-B304-3FD47203ABF1}" type="presParOf" srcId="{CF8BFEFA-3961-458E-9481-C9743A0513DD}" destId="{74D78B88-0FF5-481C-9C82-87943C2EFF9A}" srcOrd="1" destOrd="0" presId="urn:microsoft.com/office/officeart/2009/3/layout/RandomtoResultProcess"/>
    <dgm:cxn modelId="{B6D6748C-6ABE-4017-8308-9C641DB42940}" type="presParOf" srcId="{2B096B05-01B5-47AA-A0D6-B329743769AD}" destId="{D472F31C-290E-47A7-A296-9E97B82A5C32}" srcOrd="4" destOrd="0" presId="urn:microsoft.com/office/officeart/2009/3/layout/RandomtoResultProcess"/>
    <dgm:cxn modelId="{AA0EB060-DB2B-4392-8321-1435770C243F}" type="presParOf" srcId="{D472F31C-290E-47A7-A296-9E97B82A5C32}" destId="{2B4F3F10-BFE9-4C36-B44D-28B627EEED65}" srcOrd="0" destOrd="0" presId="urn:microsoft.com/office/officeart/2009/3/layout/RandomtoResultProcess"/>
    <dgm:cxn modelId="{2D1E3DDB-54B3-4769-82F5-8065BA5B865B}" type="presParOf" srcId="{D472F31C-290E-47A7-A296-9E97B82A5C32}" destId="{635808D1-B0D0-4917-ADB1-E62807ECC711}" srcOrd="1" destOrd="0" presId="urn:microsoft.com/office/officeart/2009/3/layout/RandomtoResultProcess"/>
    <dgm:cxn modelId="{71315EA8-80A6-4FFA-BE7B-4E8B0485BE67}" type="presParOf" srcId="{D472F31C-290E-47A7-A296-9E97B82A5C32}" destId="{B4A0113E-50AA-4D9C-A42B-6A6BF3AA5EC3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BDECB-10A8-4B25-85E4-565D819DD327}">
      <dsp:nvSpPr>
        <dsp:cNvPr id="0" name=""/>
        <dsp:cNvSpPr/>
      </dsp:nvSpPr>
      <dsp:spPr>
        <a:xfrm>
          <a:off x="144807" y="928941"/>
          <a:ext cx="2136216" cy="703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Wnioskodawcy</a:t>
          </a:r>
        </a:p>
      </dsp:txBody>
      <dsp:txXfrm>
        <a:off x="144807" y="928941"/>
        <a:ext cx="2136216" cy="703980"/>
      </dsp:txXfrm>
    </dsp:sp>
    <dsp:sp modelId="{FBF18441-D5AB-492F-B5C9-AC587AA366CE}">
      <dsp:nvSpPr>
        <dsp:cNvPr id="0" name=""/>
        <dsp:cNvSpPr/>
      </dsp:nvSpPr>
      <dsp:spPr>
        <a:xfrm>
          <a:off x="144807" y="2413393"/>
          <a:ext cx="2136216" cy="131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Problemy i potrzeby</a:t>
          </a:r>
        </a:p>
      </dsp:txBody>
      <dsp:txXfrm>
        <a:off x="144807" y="2413393"/>
        <a:ext cx="2136216" cy="1318916"/>
      </dsp:txXfrm>
    </dsp:sp>
    <dsp:sp modelId="{9A7B4FA2-ED21-4A39-A0E1-D258B535DAFC}">
      <dsp:nvSpPr>
        <dsp:cNvPr id="0" name=""/>
        <dsp:cNvSpPr/>
      </dsp:nvSpPr>
      <dsp:spPr>
        <a:xfrm>
          <a:off x="142380" y="714834"/>
          <a:ext cx="169926" cy="16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F1D53-E1BC-4297-A1D6-E21D14D8B734}">
      <dsp:nvSpPr>
        <dsp:cNvPr id="0" name=""/>
        <dsp:cNvSpPr/>
      </dsp:nvSpPr>
      <dsp:spPr>
        <a:xfrm>
          <a:off x="261328" y="476937"/>
          <a:ext cx="169926" cy="16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D11B7-CBC3-4D6F-B45A-8948124EBC04}">
      <dsp:nvSpPr>
        <dsp:cNvPr id="0" name=""/>
        <dsp:cNvSpPr/>
      </dsp:nvSpPr>
      <dsp:spPr>
        <a:xfrm>
          <a:off x="546804" y="524516"/>
          <a:ext cx="267027" cy="267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2F5E9-60E0-4433-8D05-634C9FDA64A8}">
      <dsp:nvSpPr>
        <dsp:cNvPr id="0" name=""/>
        <dsp:cNvSpPr/>
      </dsp:nvSpPr>
      <dsp:spPr>
        <a:xfrm>
          <a:off x="784701" y="262830"/>
          <a:ext cx="169926" cy="16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4F4F6-C518-4C2B-8427-DB4F5C26BB0B}">
      <dsp:nvSpPr>
        <dsp:cNvPr id="0" name=""/>
        <dsp:cNvSpPr/>
      </dsp:nvSpPr>
      <dsp:spPr>
        <a:xfrm>
          <a:off x="1093967" y="167671"/>
          <a:ext cx="169926" cy="16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84C44-7B9B-429F-A23A-F3B963C8BF77}">
      <dsp:nvSpPr>
        <dsp:cNvPr id="0" name=""/>
        <dsp:cNvSpPr/>
      </dsp:nvSpPr>
      <dsp:spPr>
        <a:xfrm>
          <a:off x="1474602" y="334199"/>
          <a:ext cx="169926" cy="16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878C7-D45A-426A-9AC2-1BA4EF110C8B}">
      <dsp:nvSpPr>
        <dsp:cNvPr id="0" name=""/>
        <dsp:cNvSpPr/>
      </dsp:nvSpPr>
      <dsp:spPr>
        <a:xfrm>
          <a:off x="1712499" y="453147"/>
          <a:ext cx="267027" cy="267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DB6B2-2274-45C4-9E8A-D4EEDAEF0141}">
      <dsp:nvSpPr>
        <dsp:cNvPr id="0" name=""/>
        <dsp:cNvSpPr/>
      </dsp:nvSpPr>
      <dsp:spPr>
        <a:xfrm>
          <a:off x="2045554" y="714834"/>
          <a:ext cx="169926" cy="16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10761-09F1-420D-84B6-6869B26239F8}">
      <dsp:nvSpPr>
        <dsp:cNvPr id="0" name=""/>
        <dsp:cNvSpPr/>
      </dsp:nvSpPr>
      <dsp:spPr>
        <a:xfrm>
          <a:off x="2188293" y="976520"/>
          <a:ext cx="169926" cy="16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4CEA8-CEA1-4A42-AB9A-99E8DA59EE7D}">
      <dsp:nvSpPr>
        <dsp:cNvPr id="0" name=""/>
        <dsp:cNvSpPr/>
      </dsp:nvSpPr>
      <dsp:spPr>
        <a:xfrm>
          <a:off x="951229" y="476937"/>
          <a:ext cx="436953" cy="436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F72B6-0894-4251-B877-C210EB13FC69}">
      <dsp:nvSpPr>
        <dsp:cNvPr id="0" name=""/>
        <dsp:cNvSpPr/>
      </dsp:nvSpPr>
      <dsp:spPr>
        <a:xfrm>
          <a:off x="23431" y="1380945"/>
          <a:ext cx="169926" cy="16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33065-8E50-4034-B99B-BDF5318521B2}">
      <dsp:nvSpPr>
        <dsp:cNvPr id="0" name=""/>
        <dsp:cNvSpPr/>
      </dsp:nvSpPr>
      <dsp:spPr>
        <a:xfrm>
          <a:off x="166170" y="1595052"/>
          <a:ext cx="267027" cy="267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ADC9C-15E8-42FC-97BC-DD91D0876B44}">
      <dsp:nvSpPr>
        <dsp:cNvPr id="0" name=""/>
        <dsp:cNvSpPr/>
      </dsp:nvSpPr>
      <dsp:spPr>
        <a:xfrm>
          <a:off x="523015" y="1785370"/>
          <a:ext cx="388402" cy="388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66607-948F-4270-B66C-2E9B01E28815}">
      <dsp:nvSpPr>
        <dsp:cNvPr id="0" name=""/>
        <dsp:cNvSpPr/>
      </dsp:nvSpPr>
      <dsp:spPr>
        <a:xfrm>
          <a:off x="1022598" y="2094635"/>
          <a:ext cx="169926" cy="16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F040D-1B94-4CB5-AAAE-06D243443003}">
      <dsp:nvSpPr>
        <dsp:cNvPr id="0" name=""/>
        <dsp:cNvSpPr/>
      </dsp:nvSpPr>
      <dsp:spPr>
        <a:xfrm>
          <a:off x="1117757" y="1785370"/>
          <a:ext cx="267027" cy="267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1A038-DF29-4BA5-9ABB-0DFC3376710A}">
      <dsp:nvSpPr>
        <dsp:cNvPr id="0" name=""/>
        <dsp:cNvSpPr/>
      </dsp:nvSpPr>
      <dsp:spPr>
        <a:xfrm>
          <a:off x="1355654" y="2118425"/>
          <a:ext cx="169926" cy="16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88DDA-A19A-4B18-8F21-DCFFE4DEE63D}">
      <dsp:nvSpPr>
        <dsp:cNvPr id="0" name=""/>
        <dsp:cNvSpPr/>
      </dsp:nvSpPr>
      <dsp:spPr>
        <a:xfrm>
          <a:off x="1569761" y="1737790"/>
          <a:ext cx="388402" cy="388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47799-D22B-4808-AECB-4B2577DD7EC0}">
      <dsp:nvSpPr>
        <dsp:cNvPr id="0" name=""/>
        <dsp:cNvSpPr/>
      </dsp:nvSpPr>
      <dsp:spPr>
        <a:xfrm>
          <a:off x="2093134" y="1642631"/>
          <a:ext cx="267027" cy="267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82677-2FD0-42C3-8299-C39D29FF7027}">
      <dsp:nvSpPr>
        <dsp:cNvPr id="0" name=""/>
        <dsp:cNvSpPr/>
      </dsp:nvSpPr>
      <dsp:spPr>
        <a:xfrm>
          <a:off x="2360161" y="524121"/>
          <a:ext cx="784220" cy="149716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10027-7BFD-4D90-81E0-28A1A92D8F89}">
      <dsp:nvSpPr>
        <dsp:cNvPr id="0" name=""/>
        <dsp:cNvSpPr/>
      </dsp:nvSpPr>
      <dsp:spPr>
        <a:xfrm>
          <a:off x="3144381" y="167671"/>
          <a:ext cx="2138782" cy="226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Formularz Wniosku + Załączniki</a:t>
          </a:r>
        </a:p>
      </dsp:txBody>
      <dsp:txXfrm>
        <a:off x="3144381" y="167671"/>
        <a:ext cx="2138782" cy="2262879"/>
      </dsp:txXfrm>
    </dsp:sp>
    <dsp:sp modelId="{F69417AE-D231-40E4-97BC-E57B4DE630E8}">
      <dsp:nvSpPr>
        <dsp:cNvPr id="0" name=""/>
        <dsp:cNvSpPr/>
      </dsp:nvSpPr>
      <dsp:spPr>
        <a:xfrm>
          <a:off x="3144381" y="2439082"/>
          <a:ext cx="2138782" cy="131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Projekt</a:t>
          </a:r>
        </a:p>
      </dsp:txBody>
      <dsp:txXfrm>
        <a:off x="3144381" y="2439082"/>
        <a:ext cx="2138782" cy="1318916"/>
      </dsp:txXfrm>
    </dsp:sp>
    <dsp:sp modelId="{819730E6-F057-46AA-88D3-2AE7386FA82F}">
      <dsp:nvSpPr>
        <dsp:cNvPr id="0" name=""/>
        <dsp:cNvSpPr/>
      </dsp:nvSpPr>
      <dsp:spPr>
        <a:xfrm>
          <a:off x="5283164" y="524121"/>
          <a:ext cx="784220" cy="1497162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F3F10-BFE9-4C36-B44D-28B627EEED65}">
      <dsp:nvSpPr>
        <dsp:cNvPr id="0" name=""/>
        <dsp:cNvSpPr/>
      </dsp:nvSpPr>
      <dsp:spPr>
        <a:xfrm>
          <a:off x="6131023" y="167671"/>
          <a:ext cx="2011506" cy="2786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CEL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+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/>
            <a:t>Zestawienie rzeczowo</a:t>
          </a:r>
          <a:br>
            <a:rPr lang="pl-PL" sz="2200" b="1" kern="1200" dirty="0"/>
          </a:br>
          <a:r>
            <a:rPr lang="pl-PL" sz="2200" b="1" kern="1200" dirty="0"/>
            <a:t>-finansowe</a:t>
          </a:r>
        </a:p>
      </dsp:txBody>
      <dsp:txXfrm>
        <a:off x="6425601" y="575697"/>
        <a:ext cx="1422350" cy="1970125"/>
      </dsp:txXfrm>
    </dsp:sp>
    <dsp:sp modelId="{635808D1-B0D0-4917-ADB1-E62807ECC711}">
      <dsp:nvSpPr>
        <dsp:cNvPr id="0" name=""/>
        <dsp:cNvSpPr/>
      </dsp:nvSpPr>
      <dsp:spPr>
        <a:xfrm>
          <a:off x="6067385" y="2647262"/>
          <a:ext cx="2138782" cy="1318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 dirty="0"/>
            <a:t>Operacja</a:t>
          </a:r>
        </a:p>
      </dsp:txBody>
      <dsp:txXfrm>
        <a:off x="6067385" y="2647262"/>
        <a:ext cx="2138782" cy="1318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82281" cy="3384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97620" y="0"/>
            <a:ext cx="4282281" cy="3384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4C9B9-7406-4A6A-A2AF-8D15615E6D14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06853"/>
            <a:ext cx="4282281" cy="3384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97620" y="6406853"/>
            <a:ext cx="4282281" cy="3384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D63A8-6D88-418B-807C-E6BE685C58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985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82281" cy="337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97620" y="0"/>
            <a:ext cx="4282281" cy="337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2444B-508F-4E18-86C3-F75C2E28959B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6413"/>
            <a:ext cx="3373438" cy="2528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8219" y="3204012"/>
            <a:ext cx="7905750" cy="3035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06853"/>
            <a:ext cx="4282281" cy="337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5"/>
          </p:nvPr>
        </p:nvSpPr>
        <p:spPr>
          <a:xfrm>
            <a:off x="5597620" y="6406853"/>
            <a:ext cx="4282281" cy="3384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73C39-655F-45C0-B8CE-50B63B5044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47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2D62-319C-44E5-B757-F61DC114C3CA}" type="datetime1">
              <a:rPr lang="pl-PL" smtClean="0"/>
              <a:t>2016-09-06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A252-F365-4ABE-9121-7C440CB82B4E}" type="datetime1">
              <a:rPr lang="pl-PL" smtClean="0"/>
              <a:t>2016-09-06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ED1C-E96F-448E-B7A8-D9F7748A5698}" type="datetime1">
              <a:rPr lang="pl-PL" smtClean="0"/>
              <a:t>2016-09-06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699E-A59D-4F59-8A19-F2E46841F2A6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862C-8CBA-4285-9D5C-2822EA60E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75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699E-A59D-4F59-8A19-F2E46841F2A6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862C-8CBA-4285-9D5C-2822EA60E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921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699E-A59D-4F59-8A19-F2E46841F2A6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862C-8CBA-4285-9D5C-2822EA60E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586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699E-A59D-4F59-8A19-F2E46841F2A6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862C-8CBA-4285-9D5C-2822EA60E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862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699E-A59D-4F59-8A19-F2E46841F2A6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862C-8CBA-4285-9D5C-2822EA60E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188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699E-A59D-4F59-8A19-F2E46841F2A6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862C-8CBA-4285-9D5C-2822EA60E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82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699E-A59D-4F59-8A19-F2E46841F2A6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862C-8CBA-4285-9D5C-2822EA60E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395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699E-A59D-4F59-8A19-F2E46841F2A6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862C-8CBA-4285-9D5C-2822EA60E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56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C371-1778-4129-8DB3-A72445E21BBC}" type="datetime1">
              <a:rPr lang="pl-PL" smtClean="0"/>
              <a:t>2016-09-06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699E-A59D-4F59-8A19-F2E46841F2A6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862C-8CBA-4285-9D5C-2822EA60E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655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699E-A59D-4F59-8A19-F2E46841F2A6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862C-8CBA-4285-9D5C-2822EA60E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296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699E-A59D-4F59-8A19-F2E46841F2A6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862C-8CBA-4285-9D5C-2822EA60E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59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69DB-6667-49D6-B8A2-63CD4A5131B9}" type="datetime1">
              <a:rPr lang="pl-PL" smtClean="0"/>
              <a:t>2016-09-06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EA8A-6036-4312-A4E9-217D7C535A5B}" type="datetime1">
              <a:rPr lang="pl-PL" smtClean="0"/>
              <a:t>2016-09-06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E1A6-FDF8-4A57-9D69-83ADEAF6C4E6}" type="datetime1">
              <a:rPr lang="pl-PL" smtClean="0"/>
              <a:t>2016-09-06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BA7C-9699-4585-ABD0-D735CDCC8BD8}" type="datetime1">
              <a:rPr lang="pl-PL" smtClean="0"/>
              <a:t>2016-09-06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FAC5-E8E5-4DB0-AACA-3DEADAD1D934}" type="datetime1">
              <a:rPr lang="pl-PL" smtClean="0"/>
              <a:t>2016-09-06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7779-7CFB-4F9B-976F-9D554019ACBB}" type="datetime1">
              <a:rPr lang="pl-PL" smtClean="0"/>
              <a:t>2016-09-06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97260-3FAE-407A-BE4A-D700FB32B227}" type="datetime1">
              <a:rPr lang="pl-PL" smtClean="0"/>
              <a:t>2016-09-06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348880"/>
            <a:ext cx="822960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6D76-62BB-4DFE-9BAD-F8E6CB67C252}" type="datetime1">
              <a:rPr lang="pl-PL" smtClean="0"/>
              <a:t>2016-09-06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202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7949-2961-488E-9244-89AE62026F2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028" name="Picture 4" descr="ue new - kolo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70" y="252412"/>
            <a:ext cx="12382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" descr="leader_u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7426"/>
            <a:ext cx="65722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PROW 2014-202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4787"/>
            <a:ext cx="1143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-180975" y="116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-180975" y="184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pl-PL" altLang="pl-P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-180975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Obraz 13" descr="C:\Users\magda\AppData\Local\Microsoft\Windows\Temporary Internet Files\Content.Outlook\CYO3B1CL\LGD Włoszczowa 15 06 2015.jpg"/>
          <p:cNvPicPr/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47865" y="247426"/>
            <a:ext cx="576063" cy="6521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699E-A59D-4F59-8A19-F2E46841F2A6}" type="datetimeFigureOut">
              <a:rPr lang="pl-PL" smtClean="0"/>
              <a:t>2016-09-06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862C-8CBA-4285-9D5C-2822EA60E8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gd-region-wloszczowa.p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640960" cy="2351112"/>
          </a:xfrm>
        </p:spPr>
        <p:txBody>
          <a:bodyPr>
            <a:noAutofit/>
          </a:bodyPr>
          <a:lstStyle/>
          <a:p>
            <a:r>
              <a:rPr lang="pl-PL" sz="2400" i="1" dirty="0">
                <a:solidFill>
                  <a:schemeClr val="tx1"/>
                </a:solidFill>
              </a:rPr>
              <a:t>Europejski Fundusz Rolny na rzecz Rozwoju Obszarów Wiejskich: Europa inwestująca w obszary wiejskie</a:t>
            </a:r>
          </a:p>
          <a:p>
            <a:endParaRPr lang="pl-PL" sz="1600" dirty="0">
              <a:solidFill>
                <a:schemeClr val="tx1"/>
              </a:solidFill>
            </a:endParaRPr>
          </a:p>
          <a:p>
            <a:endParaRPr lang="pl-PL" sz="2800" dirty="0">
              <a:solidFill>
                <a:schemeClr val="tx1"/>
              </a:solidFill>
            </a:endParaRPr>
          </a:p>
          <a:p>
            <a:r>
              <a:rPr lang="pl-PL" sz="2800" b="1" i="1" dirty="0">
                <a:solidFill>
                  <a:schemeClr val="tx1"/>
                </a:solidFill>
              </a:rPr>
              <a:t>Paweł Walczyszyn</a:t>
            </a:r>
          </a:p>
          <a:p>
            <a:r>
              <a:rPr lang="pl-PL" sz="1800" i="1" dirty="0">
                <a:solidFill>
                  <a:schemeClr val="tx1"/>
                </a:solidFill>
              </a:rPr>
              <a:t>Wrzesień 2016</a:t>
            </a:r>
          </a:p>
          <a:p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256621" y="3039095"/>
            <a:ext cx="8640960" cy="1470025"/>
          </a:xfrm>
        </p:spPr>
        <p:txBody>
          <a:bodyPr>
            <a:normAutofit fontScale="90000"/>
          </a:bodyPr>
          <a:lstStyle/>
          <a:p>
            <a:pPr>
              <a:spcAft>
                <a:spcPts val="1600"/>
              </a:spcAft>
            </a:pPr>
            <a:r>
              <a:rPr lang="pl-PL" sz="3600" b="1" dirty="0">
                <a:solidFill>
                  <a:srgbClr val="FF0000"/>
                </a:solidFill>
              </a:rPr>
              <a:t>Rozwój Lokalny Kierowany przez Społeczność</a:t>
            </a:r>
            <a:br>
              <a:rPr lang="pl-PL" sz="3600" b="1" dirty="0">
                <a:solidFill>
                  <a:srgbClr val="FF0000"/>
                </a:solidFill>
              </a:rPr>
            </a:br>
            <a:r>
              <a:rPr lang="pl-PL" sz="3600" b="1" dirty="0">
                <a:solidFill>
                  <a:srgbClr val="FF0000"/>
                </a:solidFill>
              </a:rPr>
              <a:t>LGD „Region Włoszczowski” – </a:t>
            </a:r>
            <a:br>
              <a:rPr lang="pl-PL" sz="3600" b="1" dirty="0">
                <a:solidFill>
                  <a:srgbClr val="FF0000"/>
                </a:solidFill>
              </a:rPr>
            </a:br>
            <a:r>
              <a:rPr lang="pl-PL" sz="3600" b="1" dirty="0">
                <a:solidFill>
                  <a:srgbClr val="FF0000"/>
                </a:solidFill>
              </a:rPr>
              <a:t>możliwości wsparcia w zakresie przedsiębiorczości </a:t>
            </a:r>
            <a:br>
              <a:rPr lang="pl-PL" sz="3600" b="1" dirty="0">
                <a:solidFill>
                  <a:srgbClr val="FF0000"/>
                </a:solidFill>
              </a:rPr>
            </a:br>
            <a:br>
              <a:rPr lang="pl-PL" sz="3600" b="1" i="1" dirty="0">
                <a:solidFill>
                  <a:srgbClr val="FF0000"/>
                </a:solidFill>
              </a:rPr>
            </a:br>
            <a:r>
              <a:rPr lang="pl-PL" sz="3600" b="1" i="1" dirty="0">
                <a:solidFill>
                  <a:srgbClr val="FF0000"/>
                </a:solidFill>
                <a:hlinkClick r:id="rId2"/>
              </a:rPr>
              <a:t>www.lgd-region-wloszczowa.pl</a:t>
            </a:r>
            <a:br>
              <a:rPr lang="pl-PL" sz="3600" b="1" i="1" dirty="0">
                <a:solidFill>
                  <a:srgbClr val="FF0000"/>
                </a:solidFill>
              </a:rPr>
            </a:br>
            <a:br>
              <a:rPr lang="pl-PL" sz="3600" b="1" i="1" dirty="0">
                <a:solidFill>
                  <a:srgbClr val="FF0000"/>
                </a:solidFill>
              </a:rPr>
            </a:br>
            <a:br>
              <a:rPr lang="pl-PL" sz="3600" dirty="0"/>
            </a:br>
            <a:r>
              <a:rPr lang="pl-PL" sz="3600" dirty="0"/>
              <a:t> </a:t>
            </a:r>
            <a:br>
              <a:rPr lang="pl-PL" sz="3600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18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1070248"/>
            <a:ext cx="8512175" cy="990600"/>
          </a:xfrm>
        </p:spPr>
        <p:txBody>
          <a:bodyPr/>
          <a:lstStyle/>
          <a:p>
            <a:r>
              <a:rPr lang="pl-PL" sz="2800" b="1" dirty="0"/>
              <a:t>Najważniejsze pytania związane </a:t>
            </a:r>
            <a:br>
              <a:rPr lang="pl-PL" sz="2800" b="1" dirty="0"/>
            </a:br>
            <a:r>
              <a:rPr lang="pl-PL" sz="2800" b="1" dirty="0"/>
              <a:t>z budowaniem/oceną projektu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2108348"/>
            <a:ext cx="7503368" cy="4200972"/>
          </a:xfrm>
          <a:noFill/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pl-PL" sz="2000" b="1" dirty="0"/>
              <a:t>  </a:t>
            </a:r>
            <a:r>
              <a:rPr lang="pl-PL" sz="2000" dirty="0"/>
              <a:t>Co ma być rezultatem projektu?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pl-PL" sz="2000" dirty="0"/>
              <a:t>  Dlaczego należy zrealizować projekt - jakie są powody, korzyści </a:t>
            </a:r>
            <a:br>
              <a:rPr lang="pl-PL" sz="2000" dirty="0"/>
            </a:br>
            <a:r>
              <a:rPr lang="pl-PL" sz="2000" dirty="0"/>
              <a:t>  i przesłanki ekonomiczne?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pl-PL" sz="2000" dirty="0"/>
              <a:t>  Jak projekt jest będzie realizowany?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pl-PL" sz="2000" dirty="0"/>
              <a:t>  Kto powinien być zaangażowany?                            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pl-PL" sz="2000" dirty="0"/>
              <a:t>  Kiedy projekt będzie realizowany / zakończony?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pl-PL" sz="2000" dirty="0"/>
              <a:t>  Jak długo potrwa realizacja projektu?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pl-PL" sz="2000" dirty="0"/>
              <a:t>  Ile realizacja projektu będzie kosztowała?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pl-PL" sz="2000" dirty="0"/>
              <a:t>  Jakie dodatkowe środki będą potrzebne?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pl-PL" sz="2000" dirty="0"/>
              <a:t>  Co może mieć wpływ na rezultat projektu?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pl-PL" sz="2000" dirty="0"/>
              <a:t>  Jakie są pozostałe ryzyka?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62798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908720"/>
            <a:ext cx="7067128" cy="1143000"/>
          </a:xfrm>
        </p:spPr>
        <p:txBody>
          <a:bodyPr>
            <a:normAutofit/>
          </a:bodyPr>
          <a:lstStyle/>
          <a:p>
            <a:r>
              <a:rPr lang="pl-PL" u="sng" dirty="0"/>
              <a:t>Nie ma problemu nie ma projektu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44824"/>
            <a:ext cx="8458200" cy="4173389"/>
          </a:xfrm>
          <a:noFill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pl-PL" sz="24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b="1" dirty="0"/>
              <a:t>Czy realizacja operacji rozwiązuje jakiś problem 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pl-PL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/>
              <a:t>Planowanie projektu obejmuje zarówno dokładne zgłębienie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b="1" dirty="0"/>
              <a:t> </a:t>
            </a:r>
            <a:r>
              <a:rPr lang="pl-PL" sz="2400" b="1" i="1" dirty="0"/>
              <a:t>problemu</a:t>
            </a:r>
            <a:r>
              <a:rPr lang="pl-PL" sz="2400" dirty="0"/>
              <a:t>, który dany projekt ma rozwiązać </a:t>
            </a:r>
            <a:br>
              <a:rPr lang="pl-PL" sz="2400" dirty="0"/>
            </a:br>
            <a:r>
              <a:rPr lang="pl-PL" sz="2400" dirty="0"/>
              <a:t>(</a:t>
            </a:r>
            <a:r>
              <a:rPr lang="pl-PL" sz="2400" i="1" dirty="0"/>
              <a:t>cel projektu</a:t>
            </a:r>
            <a:r>
              <a:rPr lang="pl-PL" sz="2400" dirty="0"/>
              <a:t> wynika z problemu) i sposobów jego rozwiązania</a:t>
            </a:r>
            <a:endParaRPr lang="pl-PL" sz="2400" i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i="1" dirty="0"/>
              <a:t>oraz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i="1" dirty="0"/>
              <a:t> </a:t>
            </a:r>
            <a:r>
              <a:rPr lang="pl-PL" sz="2400" b="1" i="1" dirty="0"/>
              <a:t>zasobów</a:t>
            </a:r>
            <a:r>
              <a:rPr lang="pl-PL" sz="2400" dirty="0"/>
              <a:t> dostępnych dla </a:t>
            </a:r>
            <a:r>
              <a:rPr lang="pl-PL" sz="2400" b="1" dirty="0"/>
              <a:t>zaradzenia temu problemowi: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finansowych (wraz ze źródłami finansowania),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ludzkich (zespół projektowy),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Rzeczowych,</a:t>
            </a:r>
          </a:p>
          <a:p>
            <a:pPr lvl="1">
              <a:lnSpc>
                <a:spcPct val="80000"/>
              </a:lnSpc>
            </a:pPr>
            <a:r>
              <a:rPr lang="pl-PL" sz="2000" dirty="0"/>
              <a:t>innych (organizacyjnych, czasowych itp.).</a:t>
            </a:r>
          </a:p>
          <a:p>
            <a:pPr>
              <a:lnSpc>
                <a:spcPct val="80000"/>
              </a:lnSpc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494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1" dirty="0"/>
              <a:t>Problem, potrzeba, cel, projekt, wniosek, operacja …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47156"/>
              </p:ext>
            </p:extLst>
          </p:nvPr>
        </p:nvGraphicFramePr>
        <p:xfrm>
          <a:off x="457200" y="2103462"/>
          <a:ext cx="8229600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031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pl-PL" dirty="0"/>
              <a:t>Cele Strategii Rozwoju Lokalnego Kierowanego przez Społeczność LGD „Region Włoszczowski”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13</a:t>
            </a:fld>
            <a:endParaRPr lang="pl-PL"/>
          </a:p>
        </p:txBody>
      </p:sp>
      <p:sp>
        <p:nvSpPr>
          <p:cNvPr id="5" name="Schemat blokowy: proces 4"/>
          <p:cNvSpPr>
            <a:spLocks/>
          </p:cNvSpPr>
          <p:nvPr/>
        </p:nvSpPr>
        <p:spPr>
          <a:xfrm>
            <a:off x="1680250" y="2195736"/>
            <a:ext cx="5783499" cy="1806047"/>
          </a:xfrm>
          <a:prstGeom prst="flowChartProcess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12700" cap="flat" cmpd="sng" algn="ctr">
            <a:solidFill>
              <a:srgbClr val="C0504D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a typeface="Times New Roman" panose="02020603050405020304" pitchFamily="18" charset="0"/>
              </a:rPr>
              <a:t>Cel główny: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l-PL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0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1.0 Wzrost przedsiębiorczości mieszkańców</a:t>
            </a:r>
            <a:endParaRPr lang="pl-PL" sz="2000" i="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Pagon 18"/>
          <p:cNvSpPr>
            <a:spLocks/>
          </p:cNvSpPr>
          <p:nvPr/>
        </p:nvSpPr>
        <p:spPr>
          <a:xfrm rot="5400000">
            <a:off x="2675334" y="3746213"/>
            <a:ext cx="740623" cy="394230"/>
          </a:xfrm>
          <a:prstGeom prst="chevron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7" name="Pagon 3"/>
          <p:cNvSpPr>
            <a:spLocks/>
          </p:cNvSpPr>
          <p:nvPr/>
        </p:nvSpPr>
        <p:spPr>
          <a:xfrm rot="5400000">
            <a:off x="5341795" y="3727849"/>
            <a:ext cx="736263" cy="394230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8" name="Schemat blokowy: proces 7"/>
          <p:cNvSpPr>
            <a:spLocks/>
          </p:cNvSpPr>
          <p:nvPr/>
        </p:nvSpPr>
        <p:spPr>
          <a:xfrm>
            <a:off x="381365" y="4357996"/>
            <a:ext cx="3577728" cy="1803752"/>
          </a:xfrm>
          <a:prstGeom prst="flowChartProcess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12700" cap="flat" cmpd="sng" algn="ctr">
            <a:solidFill>
              <a:srgbClr val="C0504D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Cel szczegółowy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l-PL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1.1 Wykorzystanie potencjału gospodarczego obszaru</a:t>
            </a:r>
            <a:endParaRPr lang="pl-PL" i="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Schemat blokowy: proces 8"/>
          <p:cNvSpPr>
            <a:spLocks/>
          </p:cNvSpPr>
          <p:nvPr/>
        </p:nvSpPr>
        <p:spPr>
          <a:xfrm>
            <a:off x="5069536" y="4346573"/>
            <a:ext cx="3607382" cy="1806047"/>
          </a:xfrm>
          <a:prstGeom prst="flowChartProcess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12700" cap="flat" cmpd="sng" algn="ctr">
            <a:solidFill>
              <a:srgbClr val="C0504D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pl-PL" b="1" dirty="0">
                <a:solidFill>
                  <a:srgbClr val="000000"/>
                </a:solidFill>
                <a:ea typeface="Times New Roman" panose="02020603050405020304" pitchFamily="18" charset="0"/>
              </a:rPr>
              <a:t>Cel szczegółowy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l-PL" b="1" i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1.2 Zaangażowanie mieszkańców</a:t>
            </a:r>
            <a:br>
              <a:rPr lang="pl-PL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pl-PL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 rozwój obszaru</a:t>
            </a:r>
            <a:endParaRPr lang="pl-PL" i="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1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14</a:t>
            </a:fld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5760" y="771482"/>
            <a:ext cx="8769152" cy="1143000"/>
          </a:xfrm>
        </p:spPr>
        <p:txBody>
          <a:bodyPr/>
          <a:lstStyle/>
          <a:p>
            <a:r>
              <a:rPr lang="pl-PL" dirty="0"/>
              <a:t>Możliwości dofinansowania w ramach działalności gospodarczych – podejmowanie działalności (1)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1885963"/>
            <a:ext cx="82296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/>
              <a:t>Przedsięwzięcie 1.1.6 PODEJMOWANIE DZIAŁALNOŚCI GOSPODARCZEJ</a:t>
            </a:r>
          </a:p>
          <a:p>
            <a:pPr lvl="1">
              <a:lnSpc>
                <a:spcPct val="150000"/>
              </a:lnSpc>
            </a:pPr>
            <a:r>
              <a:rPr lang="pl-PL" dirty="0"/>
              <a:t>Forma dofinansowania – </a:t>
            </a:r>
            <a:r>
              <a:rPr lang="pl-PL" b="1" dirty="0"/>
              <a:t>premia 100%, w wysokości 100 000 zł;</a:t>
            </a:r>
          </a:p>
          <a:p>
            <a:pPr lvl="1">
              <a:lnSpc>
                <a:spcPct val="150000"/>
              </a:lnSpc>
            </a:pPr>
            <a:r>
              <a:rPr lang="pl-PL" dirty="0"/>
              <a:t>Kwota przeznaczona na konkurs – </a:t>
            </a:r>
            <a:r>
              <a:rPr lang="pl-PL" b="1" dirty="0"/>
              <a:t>1 800 000 zł;</a:t>
            </a:r>
          </a:p>
          <a:p>
            <a:pPr lvl="1">
              <a:lnSpc>
                <a:spcPct val="150000"/>
              </a:lnSpc>
            </a:pPr>
            <a:r>
              <a:rPr lang="pl-PL" dirty="0"/>
              <a:t>Wskaźnik produktu – </a:t>
            </a:r>
            <a:r>
              <a:rPr lang="pl-PL" b="1" dirty="0"/>
              <a:t>18 nowo utworzonych przedsiębiorstw;</a:t>
            </a:r>
          </a:p>
          <a:p>
            <a:pPr lvl="1">
              <a:lnSpc>
                <a:spcPct val="150000"/>
              </a:lnSpc>
            </a:pPr>
            <a:r>
              <a:rPr lang="pl-PL" dirty="0"/>
              <a:t>Zaplanowano 2 nabory.</a:t>
            </a:r>
          </a:p>
          <a:p>
            <a:endParaRPr lang="pl-PL" dirty="0"/>
          </a:p>
          <a:p>
            <a:r>
              <a:rPr lang="pl-PL" b="1" dirty="0"/>
              <a:t>Przedsięwzięcie 1.1.7 PODEJMOWANIE DZIAŁALNOŚCI GOSPODARCZEJ PRZEZ OSOBY                       	                     DO 29. ROKU ŻYCIA</a:t>
            </a:r>
          </a:p>
          <a:p>
            <a:pPr lvl="1">
              <a:lnSpc>
                <a:spcPct val="150000"/>
              </a:lnSpc>
            </a:pPr>
            <a:r>
              <a:rPr lang="pl-PL" dirty="0"/>
              <a:t>Forma dofinansowania – </a:t>
            </a:r>
            <a:r>
              <a:rPr lang="pl-PL" b="1" dirty="0"/>
              <a:t>premia 100%, w wysokości 100 000 zł;</a:t>
            </a:r>
          </a:p>
          <a:p>
            <a:pPr lvl="1">
              <a:lnSpc>
                <a:spcPct val="150000"/>
              </a:lnSpc>
            </a:pPr>
            <a:r>
              <a:rPr lang="pl-PL" dirty="0"/>
              <a:t>Kwota przeznaczona na konkurs – </a:t>
            </a:r>
            <a:r>
              <a:rPr lang="pl-PL" b="1" dirty="0"/>
              <a:t>500 000 zł;</a:t>
            </a:r>
          </a:p>
          <a:p>
            <a:pPr lvl="1">
              <a:lnSpc>
                <a:spcPct val="150000"/>
              </a:lnSpc>
            </a:pPr>
            <a:r>
              <a:rPr lang="pl-PL" dirty="0"/>
              <a:t>Wskaźnik produktu – </a:t>
            </a:r>
            <a:r>
              <a:rPr lang="pl-PL" b="1" dirty="0"/>
              <a:t>5 nowo utworzonych przedsiębiorstw;</a:t>
            </a:r>
          </a:p>
          <a:p>
            <a:pPr lvl="1">
              <a:lnSpc>
                <a:spcPct val="150000"/>
              </a:lnSpc>
            </a:pPr>
            <a:r>
              <a:rPr lang="pl-PL" dirty="0"/>
              <a:t>Zaplanowano 2 nabory.</a:t>
            </a:r>
          </a:p>
        </p:txBody>
      </p:sp>
    </p:spTree>
    <p:extLst>
      <p:ext uri="{BB962C8B-B14F-4D97-AF65-F5344CB8AC3E}">
        <p14:creationId xmlns:p14="http://schemas.microsoft.com/office/powerpoint/2010/main" val="2041705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15</a:t>
            </a:fld>
            <a:endParaRPr lang="pl-PL"/>
          </a:p>
        </p:txBody>
      </p:sp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187424" y="1008832"/>
            <a:ext cx="8769152" cy="1143000"/>
          </a:xfrm>
        </p:spPr>
        <p:txBody>
          <a:bodyPr/>
          <a:lstStyle/>
          <a:p>
            <a:r>
              <a:rPr lang="pl-PL" dirty="0"/>
              <a:t>Możliwości dofinansowania w ramach działalności gospodarczych – podejmowanie działalności (2)</a:t>
            </a:r>
          </a:p>
        </p:txBody>
      </p:sp>
      <p:sp>
        <p:nvSpPr>
          <p:cNvPr id="6" name="Tytu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13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Wypłata premii następuje w 2 transzach:</a:t>
            </a:r>
          </a:p>
          <a:p>
            <a:r>
              <a:rPr lang="pl-PL" dirty="0"/>
              <a:t>70% - po podpisaniu umowy,</a:t>
            </a:r>
          </a:p>
          <a:p>
            <a:r>
              <a:rPr lang="pl-PL" dirty="0"/>
              <a:t>30% - po zrealizowaniu Biznes Planu</a:t>
            </a:r>
            <a:r>
              <a:rPr lang="pl-PL" dirty="0">
                <a:solidFill>
                  <a:srgbClr val="FF0000"/>
                </a:solidFill>
              </a:rPr>
              <a:t>*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Utworzoną w ramach dofinansowania działalność należy utrzymać przez okres </a:t>
            </a:r>
            <a:br>
              <a:rPr lang="pl-PL" dirty="0"/>
            </a:br>
            <a:r>
              <a:rPr lang="pl-PL" b="1" dirty="0"/>
              <a:t>co najmniej 24 miesięcy,</a:t>
            </a:r>
            <a:r>
              <a:rPr lang="pl-PL" dirty="0"/>
              <a:t> liczony od dnia wypłaty 2 transzy środków.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 ramach podejmowania działalności nie określono listy kosztów kwalifikowalnych</a:t>
            </a:r>
            <a:r>
              <a:rPr lang="pl-PL" dirty="0">
                <a:solidFill>
                  <a:srgbClr val="FF0000"/>
                </a:solidFill>
              </a:rPr>
              <a:t>**</a:t>
            </a:r>
            <a:r>
              <a:rPr lang="pl-PL" dirty="0"/>
              <a:t> – </a:t>
            </a:r>
            <a:r>
              <a:rPr lang="pl-PL" b="1" dirty="0"/>
              <a:t>weryfikacji racjonalności i kwalifikowalności </a:t>
            </a:r>
            <a:r>
              <a:rPr lang="pl-PL" dirty="0"/>
              <a:t>zaplanowanych kosztów dokonywać będzie </a:t>
            </a:r>
            <a:r>
              <a:rPr lang="pl-PL" b="1" dirty="0"/>
              <a:t>Rada LGD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1500" b="1" dirty="0">
                <a:solidFill>
                  <a:srgbClr val="FF0000"/>
                </a:solidFill>
              </a:rPr>
              <a:t>* </a:t>
            </a:r>
            <a:r>
              <a:rPr lang="pl-PL" sz="1500" dirty="0"/>
              <a:t>Po przyjęciu planowanych zmian w Rozporządzeniu wysokość transz wynosić będzie </a:t>
            </a:r>
            <a:r>
              <a:rPr lang="pl-PL" sz="1500" u="sng" dirty="0"/>
              <a:t>80% i 20%.</a:t>
            </a:r>
          </a:p>
          <a:p>
            <a:pPr marL="0" indent="0" algn="just">
              <a:buNone/>
            </a:pPr>
            <a:r>
              <a:rPr lang="pl-PL" sz="1500" b="1" dirty="0">
                <a:solidFill>
                  <a:srgbClr val="FF0000"/>
                </a:solidFill>
              </a:rPr>
              <a:t>**</a:t>
            </a:r>
            <a:r>
              <a:rPr lang="pl-PL" sz="1500" dirty="0"/>
              <a:t> Po przyjęciu planowanych zmian w Rozporządzeniu koszty kwalifikowalne zostaną określone – katalog taki sam jak dla rozwoju działalności.</a:t>
            </a:r>
          </a:p>
        </p:txBody>
      </p:sp>
    </p:spTree>
    <p:extLst>
      <p:ext uri="{BB962C8B-B14F-4D97-AF65-F5344CB8AC3E}">
        <p14:creationId xmlns:p14="http://schemas.microsoft.com/office/powerpoint/2010/main" val="196871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Możliwości dofinansowania w ramach działalności gospodarczych – rozwój działalności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060848"/>
            <a:ext cx="8507288" cy="468052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300" b="1" dirty="0"/>
              <a:t>Przedsięwzięcie 1.1.8 ROZWÓJ DZIAŁALNOŚCI GOSPODARCZEJ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l-PL" sz="2300" dirty="0"/>
              <a:t>Forma dofinansowania – </a:t>
            </a:r>
            <a:r>
              <a:rPr lang="pl-PL" sz="2300" b="1" dirty="0"/>
              <a:t>refundacja </a:t>
            </a:r>
            <a:r>
              <a:rPr lang="pl-PL" sz="2300" b="1" u="sng" dirty="0"/>
              <a:t>do 70% </a:t>
            </a:r>
            <a:r>
              <a:rPr lang="pl-PL" sz="2300" b="1" dirty="0"/>
              <a:t>kosztów kwalifikowalnych,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l-PL" sz="2300" b="1" dirty="0"/>
              <a:t>w kwocie od 50 000 zł do 300 000 zł;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l-PL" sz="2300" dirty="0"/>
              <a:t>Kwota przeznaczona na konkurs – </a:t>
            </a:r>
            <a:r>
              <a:rPr lang="pl-PL" sz="2300" b="1" dirty="0"/>
              <a:t>1 800 000 zł;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l-PL" sz="2300" dirty="0"/>
              <a:t>Wskaźnik produktu – </a:t>
            </a:r>
            <a:r>
              <a:rPr lang="pl-PL" sz="2300" b="1" dirty="0"/>
              <a:t>10 wspartych przedsiębiorstw;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l-PL" sz="2300" dirty="0"/>
              <a:t>Zaplanowano 2 nabory.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pl-PL" sz="2300" dirty="0"/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pl-PL" sz="2300" dirty="0"/>
              <a:t>Warunkiem</a:t>
            </a:r>
            <a:r>
              <a:rPr lang="pl-PL" sz="2300" b="1" dirty="0">
                <a:solidFill>
                  <a:srgbClr val="FF0000"/>
                </a:solidFill>
              </a:rPr>
              <a:t>*</a:t>
            </a:r>
            <a:r>
              <a:rPr lang="pl-PL" sz="2300" dirty="0"/>
              <a:t> otrzymania dofinansowania jest utworzenie co najmniej 1 miejsca pracy – utworzenie </a:t>
            </a:r>
            <a:r>
              <a:rPr lang="pl-PL" sz="2300" b="1" dirty="0"/>
              <a:t>1</a:t>
            </a:r>
            <a:r>
              <a:rPr lang="pl-PL" sz="2300" dirty="0"/>
              <a:t> </a:t>
            </a:r>
            <a:r>
              <a:rPr lang="pl-PL" sz="2300" b="1" dirty="0"/>
              <a:t>etatu w pełnym wymiarze czasu pracy </a:t>
            </a:r>
            <a:r>
              <a:rPr lang="pl-PL" sz="2300" dirty="0"/>
              <a:t>oraz utrzymanie go </a:t>
            </a:r>
            <a:r>
              <a:rPr lang="pl-PL" sz="2300" b="1" dirty="0"/>
              <a:t>przez okres co najmniej 36 miesięcy</a:t>
            </a:r>
            <a:r>
              <a:rPr lang="pl-PL" sz="2300" dirty="0"/>
              <a:t>.</a:t>
            </a:r>
          </a:p>
          <a:p>
            <a:pPr marL="457200" lvl="1" indent="0" algn="just">
              <a:lnSpc>
                <a:spcPct val="110000"/>
              </a:lnSpc>
              <a:buNone/>
            </a:pPr>
            <a:endParaRPr lang="pl-PL" sz="1800" dirty="0"/>
          </a:p>
          <a:p>
            <a:pPr marL="457200" lvl="1" indent="0" algn="just">
              <a:lnSpc>
                <a:spcPct val="110000"/>
              </a:lnSpc>
              <a:buNone/>
            </a:pPr>
            <a:r>
              <a:rPr lang="pl-PL" sz="1800" b="1" dirty="0">
                <a:solidFill>
                  <a:srgbClr val="FF0000"/>
                </a:solidFill>
              </a:rPr>
              <a:t>*</a:t>
            </a:r>
            <a:r>
              <a:rPr lang="pl-PL" sz="1800" dirty="0">
                <a:solidFill>
                  <a:srgbClr val="FF0000"/>
                </a:solidFill>
              </a:rPr>
              <a:t> </a:t>
            </a:r>
            <a:r>
              <a:rPr lang="pl-PL" sz="1800" dirty="0"/>
              <a:t>Po przyjęciu planowanych zmian w Rozporządzeniu dodatkowym warunkiem, który Wnioskodawca będzie musiał spełnić będzie prowadzenie działalności przez co najmniej 365 dni w okresie ostatnich 3 lat liczonych od dnia złożenia wniosku.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732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51099"/>
            <a:ext cx="8507288" cy="4869160"/>
          </a:xfrm>
        </p:spPr>
        <p:txBody>
          <a:bodyPr>
            <a:noAutofit/>
          </a:bodyPr>
          <a:lstStyle/>
          <a:p>
            <a:pPr marL="457200" indent="-457200" algn="just">
              <a:buAutoNum type="arabicParenR"/>
            </a:pPr>
            <a:r>
              <a:rPr lang="pl-PL" sz="1800" dirty="0"/>
              <a:t>Koszty ogólne związane z wydatkami w ramach budowy lub modernizacji nieruchomości lub z zakupem nowych maszyn i wyposażenia (honoraria architektów, opłaty za konsultacje, doradztwo w zakresie zrównoważenia środowiskowego </a:t>
            </a:r>
            <a:br>
              <a:rPr lang="pl-PL" sz="1800" dirty="0"/>
            </a:br>
            <a:r>
              <a:rPr lang="pl-PL" sz="1800" dirty="0"/>
              <a:t>i gospodarczego),</a:t>
            </a:r>
          </a:p>
          <a:p>
            <a:pPr marL="457200" indent="-457200" algn="just">
              <a:buAutoNum type="arabicParenR"/>
            </a:pPr>
            <a:r>
              <a:rPr lang="pl-PL" sz="1800" dirty="0"/>
              <a:t>roboty budowlane lub usługi,</a:t>
            </a:r>
          </a:p>
          <a:p>
            <a:pPr marL="457200" indent="-457200" algn="just">
              <a:buAutoNum type="arabicParenR"/>
            </a:pPr>
            <a:r>
              <a:rPr lang="pl-PL" sz="1800" dirty="0"/>
              <a:t>zakup lub rozwój oprogramowania komputerowego oraz zakup patentów, licencji lub wynagrodzeń za przeniesienie autorskich praw majątkowych lub znaków towarowych,</a:t>
            </a:r>
          </a:p>
          <a:p>
            <a:pPr marL="457200" indent="-457200" algn="just">
              <a:buAutoNum type="arabicParenR"/>
            </a:pPr>
            <a:r>
              <a:rPr lang="pl-PL" sz="1800" dirty="0"/>
              <a:t>najem lub dzierżawa maszyn, wyposażenia lub nieruchomości,</a:t>
            </a:r>
          </a:p>
          <a:p>
            <a:pPr marL="457200" indent="-457200" algn="just">
              <a:buAutoNum type="arabicParenR"/>
            </a:pPr>
            <a:r>
              <a:rPr lang="pl-PL" sz="1800" dirty="0"/>
              <a:t>zakup nowych maszyn lub wyposażenia,</a:t>
            </a:r>
          </a:p>
          <a:p>
            <a:pPr marL="457200" indent="-457200" algn="just">
              <a:buAutoNum type="arabicParenR"/>
            </a:pPr>
            <a:r>
              <a:rPr lang="pl-PL" sz="1800" dirty="0"/>
              <a:t>zakup środków transportu, z wyłączeniem zakupu samochodów osobowych przeznaczonych do przewozu mniej niż 8 osób łącznie z kierowcą,</a:t>
            </a:r>
          </a:p>
          <a:p>
            <a:pPr marL="457200" indent="-457200" algn="just">
              <a:buAutoNum type="arabicParenR"/>
            </a:pPr>
            <a:r>
              <a:rPr lang="pl-PL" sz="1800" dirty="0"/>
              <a:t>zakup materiałów,</a:t>
            </a:r>
          </a:p>
          <a:p>
            <a:pPr marL="457200" indent="-457200" algn="just">
              <a:buAutoNum type="arabicParenR"/>
            </a:pPr>
            <a:r>
              <a:rPr lang="pl-PL" sz="1800" dirty="0"/>
              <a:t>podatek od wartości dodanej (VAT), z wyjątkiem podatku który można odzyskać na mocy prawodawstwa krajowego VAT.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17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69640" y="642466"/>
            <a:ext cx="8974360" cy="1287016"/>
          </a:xfrm>
        </p:spPr>
        <p:txBody>
          <a:bodyPr>
            <a:noAutofit/>
          </a:bodyPr>
          <a:lstStyle/>
          <a:p>
            <a:r>
              <a:rPr lang="pl-PL" dirty="0"/>
              <a:t>Rozwój działalności – koszty kwalifikowalne</a:t>
            </a:r>
          </a:p>
        </p:txBody>
      </p:sp>
    </p:spTree>
    <p:extLst>
      <p:ext uri="{BB962C8B-B14F-4D97-AF65-F5344CB8AC3E}">
        <p14:creationId xmlns:p14="http://schemas.microsoft.com/office/powerpoint/2010/main" val="2305527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r>
              <a:rPr lang="pl-PL" dirty="0"/>
              <a:t>Ocena projektów w ramach LSR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18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431045" y="1774552"/>
            <a:ext cx="82296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900" b="1" dirty="0"/>
              <a:t>Ocena projektów przebiegać będzie dwuetapowo:</a:t>
            </a:r>
          </a:p>
          <a:p>
            <a:pPr algn="just"/>
            <a:endParaRPr lang="pl-PL" sz="1900" b="1" dirty="0"/>
          </a:p>
          <a:p>
            <a:pPr algn="just"/>
            <a:r>
              <a:rPr lang="pl-PL" sz="1900" b="1" dirty="0">
                <a:solidFill>
                  <a:srgbClr val="FF0000"/>
                </a:solidFill>
              </a:rPr>
              <a:t>I. </a:t>
            </a:r>
            <a:r>
              <a:rPr lang="pl-PL" sz="1900" b="1" i="1" dirty="0">
                <a:solidFill>
                  <a:srgbClr val="FF0000"/>
                </a:solidFill>
              </a:rPr>
              <a:t>Ocena możliwości dokonania wyboru operacji/zadania przez Radę w ramach prowadzonego Konkursu </a:t>
            </a:r>
          </a:p>
          <a:p>
            <a:pPr algn="just"/>
            <a:r>
              <a:rPr lang="pl-PL" sz="1900" dirty="0"/>
              <a:t>Traktowana będzie jako etap dostępu do drugiej części – oceny punktowej. </a:t>
            </a:r>
          </a:p>
          <a:p>
            <a:pPr algn="just"/>
            <a:r>
              <a:rPr lang="pl-PL" sz="1900" dirty="0"/>
              <a:t>Etap I pozwoli ocenić zgodność operacji z LSR i zakresem tematycznym oraz poprawność formalną złożonego wniosku, a także zgodność z programem </a:t>
            </a:r>
            <a:br>
              <a:rPr lang="pl-PL" sz="1900" dirty="0"/>
            </a:br>
            <a:r>
              <a:rPr lang="pl-PL" sz="1900" dirty="0"/>
              <a:t>w ramach którego operacja jest realizowana (PROW). </a:t>
            </a:r>
          </a:p>
          <a:p>
            <a:pPr algn="just"/>
            <a:endParaRPr lang="pl-PL" sz="1900" dirty="0"/>
          </a:p>
          <a:p>
            <a:pPr algn="just"/>
            <a:r>
              <a:rPr lang="pl-PL" sz="1900" b="1" dirty="0">
                <a:solidFill>
                  <a:srgbClr val="FF0000"/>
                </a:solidFill>
              </a:rPr>
              <a:t>II</a:t>
            </a:r>
            <a:r>
              <a:rPr lang="pl-PL" sz="1900" b="1" i="1" dirty="0">
                <a:solidFill>
                  <a:srgbClr val="FF0000"/>
                </a:solidFill>
              </a:rPr>
              <a:t>. Ocena spełniania przez operację/zadania kryteriów wyboru określonych </a:t>
            </a:r>
            <a:br>
              <a:rPr lang="pl-PL" sz="1900" b="1" i="1" dirty="0">
                <a:solidFill>
                  <a:srgbClr val="FF0000"/>
                </a:solidFill>
              </a:rPr>
            </a:br>
            <a:r>
              <a:rPr lang="pl-PL" sz="1900" b="1" i="1" dirty="0">
                <a:solidFill>
                  <a:srgbClr val="FF0000"/>
                </a:solidFill>
              </a:rPr>
              <a:t>w LSR </a:t>
            </a:r>
            <a:r>
              <a:rPr lang="pl-PL" sz="1900" dirty="0"/>
              <a:t> </a:t>
            </a:r>
          </a:p>
          <a:p>
            <a:pPr algn="just"/>
            <a:r>
              <a:rPr lang="pl-PL" sz="1900" dirty="0"/>
              <a:t>Ocena punktowa na podstawie przyjętych kryteriów wyboru. Na podstawie oceny punktowej powstanie lista rankingowa.</a:t>
            </a:r>
            <a:endParaRPr lang="pl-PL" sz="1900" b="1" dirty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0720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19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3526" y="921935"/>
            <a:ext cx="8474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</a:rPr>
              <a:t>W ramach </a:t>
            </a:r>
            <a:r>
              <a:rPr lang="pl-PL" sz="2800" b="1" u="sng" dirty="0">
                <a:solidFill>
                  <a:srgbClr val="FF0000"/>
                </a:solidFill>
              </a:rPr>
              <a:t>kryteriów dopuszczających </a:t>
            </a:r>
            <a:r>
              <a:rPr lang="pl-PL" sz="2800" b="1" dirty="0">
                <a:solidFill>
                  <a:srgbClr val="FF0000"/>
                </a:solidFill>
              </a:rPr>
              <a:t>weryfikacji podlegać będą – etap 1: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32026"/>
              </p:ext>
            </p:extLst>
          </p:nvPr>
        </p:nvGraphicFramePr>
        <p:xfrm>
          <a:off x="168289" y="1897459"/>
          <a:ext cx="8784976" cy="462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9440">
                  <a:extLst>
                    <a:ext uri="{9D8B030D-6E8A-4147-A177-3AD203B41FA5}">
                      <a16:colId xmlns:a16="http://schemas.microsoft.com/office/drawing/2014/main" val="2956646992"/>
                    </a:ext>
                  </a:extLst>
                </a:gridCol>
                <a:gridCol w="4105536">
                  <a:extLst>
                    <a:ext uri="{9D8B030D-6E8A-4147-A177-3AD203B41FA5}">
                      <a16:colId xmlns:a16="http://schemas.microsoft.com/office/drawing/2014/main" val="3588873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n>
                            <a:noFill/>
                          </a:ln>
                        </a:rPr>
                        <a:t>Nazwa kryterium</a:t>
                      </a:r>
                      <a:endParaRPr lang="pl-PL" sz="17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n>
                            <a:noFill/>
                          </a:ln>
                        </a:rPr>
                        <a:t>Definicja/wyjaśnienie</a:t>
                      </a:r>
                      <a:endParaRPr lang="pl-PL" sz="17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4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dirty="0"/>
                        <a:t>Operacja została złożona w miejscu i terminie wskazanym w ogłoszeniu o naborze wniosków </a:t>
                      </a:r>
                      <a:br>
                        <a:rPr lang="pl-PL" sz="1700" dirty="0"/>
                      </a:br>
                      <a:r>
                        <a:rPr lang="pl-PL" sz="1700" dirty="0"/>
                        <a:t>o udzielenie wsparcia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Zgodnie z datą wpływu wniosku do LGD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82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dirty="0"/>
                        <a:t>Operacja jest zgodna z zakresem tematycznym, który został wskazany w ogłoszeniu o naborze wniosków o udzielenie wsparcia</a:t>
                      </a:r>
                    </a:p>
                    <a:p>
                      <a:r>
                        <a:rPr lang="pl-PL" sz="1700" dirty="0"/>
                        <a:t>Weryfikacji podlega: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/>
                        <a:t>zgodność z opisem,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/>
                        <a:t>rodzaj Beneficjenta,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/>
                        <a:t>wartość</a:t>
                      </a:r>
                      <a:r>
                        <a:rPr lang="pl-PL" sz="1700" baseline="0" dirty="0"/>
                        <a:t> dofinansowania (kwotowa oraz procentowa)</a:t>
                      </a:r>
                      <a:endParaRPr lang="pl-PL" sz="17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Ocena na podstawie wniosku </a:t>
                      </a:r>
                      <a:br>
                        <a:rPr lang="pl-PL" sz="1700" dirty="0"/>
                      </a:br>
                      <a:r>
                        <a:rPr lang="pl-PL" sz="1700" dirty="0"/>
                        <a:t>o dofinansowanie i ogłoszenia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0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dirty="0"/>
                        <a:t>Operacja jest zgodna z formą wsparcia wskazaną </a:t>
                      </a:r>
                    </a:p>
                    <a:p>
                      <a:r>
                        <a:rPr lang="pl-PL" sz="1700" dirty="0"/>
                        <a:t>w ogłoszeniu o naborze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Ocena na podstawie wniosku </a:t>
                      </a:r>
                      <a:br>
                        <a:rPr lang="pl-PL" sz="1700" dirty="0"/>
                      </a:br>
                      <a:r>
                        <a:rPr lang="pl-PL" sz="1700" dirty="0"/>
                        <a:t>o dofinansowanie i ogłoszenia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63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dirty="0"/>
                        <a:t>Operacja spełnia dodatkowe warunki udzielenia wsparcia obowiązujące w ramach naboru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dirty="0"/>
                        <a:t>Ocena na podstawie wniosku </a:t>
                      </a:r>
                      <a:br>
                        <a:rPr lang="pl-PL" sz="1700" dirty="0"/>
                      </a:br>
                      <a:r>
                        <a:rPr lang="pl-PL" sz="1700" dirty="0"/>
                        <a:t>o dofinansowanie i ogłoszenia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38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29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4137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5400" dirty="0"/>
              <a:t>Projekt + LSR </a:t>
            </a:r>
            <a:br>
              <a:rPr lang="pl-PL" sz="5400" dirty="0"/>
            </a:br>
            <a:r>
              <a:rPr lang="pl-PL" sz="5400" dirty="0"/>
              <a:t>+ Wniosek / Biznesplan</a:t>
            </a:r>
          </a:p>
          <a:p>
            <a:endParaRPr lang="pl-PL" sz="3000" dirty="0"/>
          </a:p>
          <a:p>
            <a:pPr marL="0" indent="0" algn="ctr">
              <a:buNone/>
            </a:pPr>
            <a:r>
              <a:rPr lang="pl-PL" sz="5800" b="1" dirty="0"/>
              <a:t>DOTACJA</a:t>
            </a:r>
          </a:p>
          <a:p>
            <a:pPr marL="0" indent="0" algn="ctr">
              <a:buNone/>
            </a:pPr>
            <a:endParaRPr lang="pl-PL" sz="1900" dirty="0"/>
          </a:p>
          <a:p>
            <a:pPr marL="0" indent="0" algn="ctr">
              <a:buNone/>
            </a:pPr>
            <a:r>
              <a:rPr lang="pl-PL" sz="5800" dirty="0"/>
              <a:t>Dostać + Zrealizować </a:t>
            </a:r>
            <a:br>
              <a:rPr lang="pl-PL" sz="5800" dirty="0"/>
            </a:br>
            <a:r>
              <a:rPr lang="pl-PL" sz="5800" dirty="0"/>
              <a:t>+ Rozliczyć + Zachować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5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20</a:t>
            </a:fld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23527" y="1178749"/>
            <a:ext cx="8474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</a:rPr>
              <a:t>W ramach </a:t>
            </a:r>
            <a:r>
              <a:rPr lang="pl-PL" sz="2800" b="1" u="sng" dirty="0">
                <a:solidFill>
                  <a:srgbClr val="FF0000"/>
                </a:solidFill>
              </a:rPr>
              <a:t>kryteriów dopuszczających </a:t>
            </a:r>
            <a:r>
              <a:rPr lang="pl-PL" sz="2800" b="1" dirty="0">
                <a:solidFill>
                  <a:srgbClr val="FF0000"/>
                </a:solidFill>
              </a:rPr>
              <a:t>weryfikacji podlegać będą – etap 2: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77911"/>
              </p:ext>
            </p:extLst>
          </p:nvPr>
        </p:nvGraphicFramePr>
        <p:xfrm>
          <a:off x="345972" y="2558256"/>
          <a:ext cx="8474500" cy="288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4061">
                  <a:extLst>
                    <a:ext uri="{9D8B030D-6E8A-4147-A177-3AD203B41FA5}">
                      <a16:colId xmlns:a16="http://schemas.microsoft.com/office/drawing/2014/main" val="2956646992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3588873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n>
                            <a:noFill/>
                          </a:ln>
                        </a:rPr>
                        <a:t>Nazwa kryterium</a:t>
                      </a:r>
                      <a:endParaRPr lang="pl-PL" sz="17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n>
                            <a:noFill/>
                          </a:ln>
                        </a:rPr>
                        <a:t>Definicja/wyjaśnienie</a:t>
                      </a:r>
                      <a:endParaRPr lang="pl-PL" sz="17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4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dirty="0"/>
                        <a:t>Operacja jest zgodna z LSR – realizuje cel główny </a:t>
                      </a:r>
                      <a:br>
                        <a:rPr lang="pl-PL" sz="1700" dirty="0"/>
                      </a:br>
                      <a:r>
                        <a:rPr lang="pl-PL" sz="1700" dirty="0"/>
                        <a:t>i szczegółowy LSR przez osiąganie zaplanowanych </a:t>
                      </a:r>
                      <a:br>
                        <a:rPr lang="pl-PL" sz="1700" dirty="0"/>
                      </a:br>
                      <a:r>
                        <a:rPr lang="pl-PL" sz="1700" dirty="0"/>
                        <a:t>w LSR wskaźników.</a:t>
                      </a:r>
                    </a:p>
                    <a:p>
                      <a:r>
                        <a:rPr lang="pl-PL" sz="1700" dirty="0"/>
                        <a:t>Weryfikacji podlegać będą: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/>
                        <a:t>wskaźnik produktu,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dirty="0"/>
                        <a:t>wskaźnik</a:t>
                      </a:r>
                      <a:r>
                        <a:rPr lang="pl-PL" sz="1700" baseline="0" dirty="0"/>
                        <a:t> rezultatu,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700" baseline="0" dirty="0"/>
                        <a:t>wskaźnik oddziaływania</a:t>
                      </a:r>
                      <a:endParaRPr lang="pl-P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dirty="0"/>
                        <a:t>Ocena na podstawie wniosku </a:t>
                      </a:r>
                      <a:br>
                        <a:rPr lang="pl-PL" sz="1700" dirty="0"/>
                      </a:br>
                      <a:r>
                        <a:rPr lang="pl-PL" sz="1700" dirty="0"/>
                        <a:t>o dofinansowanie i ogłoszenia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82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700" dirty="0"/>
                        <a:t>Operacja jest zgodna z programem, w ramach którego jest planowana do realizacji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dirty="0"/>
                        <a:t>Ocena na podstawie karty oceny  przekazanej przez Samorząd Województwa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0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289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21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30263" y="836712"/>
            <a:ext cx="8490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W ramach </a:t>
            </a:r>
            <a:r>
              <a:rPr lang="pl-PL" sz="2800" b="1" u="sng" dirty="0">
                <a:solidFill>
                  <a:srgbClr val="FF0000"/>
                </a:solidFill>
              </a:rPr>
              <a:t>kryteriów punktowych </a:t>
            </a:r>
            <a:r>
              <a:rPr lang="pl-PL" sz="2800" b="1" dirty="0">
                <a:solidFill>
                  <a:srgbClr val="FF0000"/>
                </a:solidFill>
              </a:rPr>
              <a:t>ocenie podlegać będą: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86434"/>
              </p:ext>
            </p:extLst>
          </p:nvPr>
        </p:nvGraphicFramePr>
        <p:xfrm>
          <a:off x="107504" y="1340768"/>
          <a:ext cx="8784976" cy="547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9440">
                  <a:extLst>
                    <a:ext uri="{9D8B030D-6E8A-4147-A177-3AD203B41FA5}">
                      <a16:colId xmlns:a16="http://schemas.microsoft.com/office/drawing/2014/main" val="2956646992"/>
                    </a:ext>
                  </a:extLst>
                </a:gridCol>
                <a:gridCol w="4105536">
                  <a:extLst>
                    <a:ext uri="{9D8B030D-6E8A-4147-A177-3AD203B41FA5}">
                      <a16:colId xmlns:a16="http://schemas.microsoft.com/office/drawing/2014/main" val="3588873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50" b="1" dirty="0">
                          <a:ln>
                            <a:noFill/>
                          </a:ln>
                        </a:rPr>
                        <a:t>Nazwa kryterium</a:t>
                      </a:r>
                      <a:endParaRPr lang="pl-PL" sz="165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50" b="1" dirty="0">
                          <a:ln>
                            <a:noFill/>
                          </a:ln>
                        </a:rPr>
                        <a:t>Definicja/wyjaśnienie</a:t>
                      </a:r>
                      <a:endParaRPr lang="pl-PL" sz="165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4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50" kern="1200" dirty="0">
                          <a:effectLst/>
                        </a:rPr>
                        <a:t>Udział procentowy wnioskowanej kwoty wsparcia w wielkości środków przeznaczonych na konkurs jest równy lub mniejszy od udziału procentowego wskaźnika </a:t>
                      </a:r>
                      <a:r>
                        <a:rPr lang="pl-PL" sz="1650" b="1" kern="1200" dirty="0">
                          <a:effectLst/>
                        </a:rPr>
                        <a:t>produktu</a:t>
                      </a:r>
                      <a:r>
                        <a:rPr lang="pl-PL" sz="1650" kern="1200" dirty="0">
                          <a:effectLst/>
                        </a:rPr>
                        <a:t> osiąganego przez operację w stosunku do wskaźnika zakładanego do osiągnięcia </a:t>
                      </a:r>
                      <a:br>
                        <a:rPr lang="pl-PL" sz="1650" kern="1200" dirty="0">
                          <a:effectLst/>
                        </a:rPr>
                      </a:br>
                      <a:r>
                        <a:rPr lang="pl-PL" sz="1650" kern="1200" dirty="0">
                          <a:effectLst/>
                        </a:rPr>
                        <a:t>w ramach konkursu</a:t>
                      </a:r>
                      <a:endParaRPr lang="pl-PL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50" kern="1200" dirty="0">
                          <a:effectLst/>
                        </a:rPr>
                        <a:t>(wnioskowana kwota wsparcia / środki na konkurs) x 100% </a:t>
                      </a:r>
                      <a:br>
                        <a:rPr lang="pl-PL" sz="1650" kern="1200" dirty="0">
                          <a:effectLst/>
                        </a:rPr>
                      </a:br>
                      <a:r>
                        <a:rPr lang="pl-PL" sz="1650" kern="1200" dirty="0">
                          <a:effectLst/>
                        </a:rPr>
                        <a:t>≤ </a:t>
                      </a:r>
                      <a:br>
                        <a:rPr lang="pl-PL" sz="1650" kern="1200" dirty="0">
                          <a:effectLst/>
                        </a:rPr>
                      </a:br>
                      <a:r>
                        <a:rPr lang="pl-PL" sz="1650" kern="1200" dirty="0">
                          <a:effectLst/>
                        </a:rPr>
                        <a:t> (wielkość wskaźnika produktu operacji / </a:t>
                      </a:r>
                      <a:br>
                        <a:rPr lang="pl-PL" sz="1650" kern="1200" dirty="0">
                          <a:effectLst/>
                        </a:rPr>
                      </a:br>
                      <a:r>
                        <a:rPr lang="pl-PL" sz="1650" kern="1200" dirty="0">
                          <a:effectLst/>
                        </a:rPr>
                        <a:t> wielkość wskaźnika dla konkursu) x 100%</a:t>
                      </a:r>
                      <a:endParaRPr lang="pl-PL" sz="16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82781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pl-PL" sz="1650" dirty="0"/>
                        <a:t>Przykład: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50" dirty="0"/>
                        <a:t>Oceniana</a:t>
                      </a:r>
                      <a:r>
                        <a:rPr lang="pl-PL" sz="1650" baseline="0" dirty="0"/>
                        <a:t> operacja zakłada wsparcie rozwoju 1 przedsiębiorstwa, przy dofinansowaniu </a:t>
                      </a:r>
                      <a:br>
                        <a:rPr lang="pl-PL" sz="1650" baseline="0" dirty="0"/>
                      </a:br>
                      <a:r>
                        <a:rPr lang="pl-PL" sz="1650" baseline="0" dirty="0"/>
                        <a:t>200 000,00 zł.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50" baseline="0" dirty="0"/>
                        <a:t>W ramach konkursu założono osiągnięcie wskaźnika produktu </a:t>
                      </a:r>
                      <a:r>
                        <a:rPr lang="pl-PL" sz="165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operacji polegających na rozwoju istniejącego przedsiębiorstwa</a:t>
                      </a:r>
                      <a:r>
                        <a:rPr lang="pl-PL" sz="1650" baseline="0" dirty="0"/>
                        <a:t> – 5 szt. oraz przeznaczono kwotę 1 100 000,00 zł.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pl-PL" sz="1600" baseline="0" dirty="0"/>
                        <a:t>Obliczenie: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300" kern="1200" dirty="0">
                          <a:effectLst/>
                        </a:rPr>
                        <a:t>(wnioskowana kwota wsparcia </a:t>
                      </a:r>
                      <a:r>
                        <a:rPr lang="pl-PL" sz="1300" b="1" kern="1200" dirty="0">
                          <a:solidFill>
                            <a:srgbClr val="FF0000"/>
                          </a:solidFill>
                          <a:effectLst/>
                        </a:rPr>
                        <a:t>/ </a:t>
                      </a:r>
                      <a:r>
                        <a:rPr lang="pl-PL" sz="1300" kern="1200" dirty="0">
                          <a:effectLst/>
                        </a:rPr>
                        <a:t>środki na konkurs) ≤ (wielkość wskaźnika produktu operacji </a:t>
                      </a:r>
                      <a:r>
                        <a:rPr lang="pl-PL" sz="1300" b="1" kern="12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pl-PL" sz="1300" kern="1200" dirty="0">
                          <a:effectLst/>
                        </a:rPr>
                        <a:t> wielkość wskaźnika dla konkursu)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pl-PL" sz="1600" b="1" baseline="0" dirty="0"/>
                        <a:t>                             200 000,00/1 100 000,00 </a:t>
                      </a:r>
                      <a:r>
                        <a:rPr lang="pl-PL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1/5</a:t>
                      </a:r>
                    </a:p>
                    <a:p>
                      <a:pPr algn="l"/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</a:t>
                      </a:r>
                      <a:r>
                        <a:rPr lang="pl-PL" sz="1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0,18 ≤ 0,20 - PRAWDA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650" kern="1200" dirty="0">
                          <a:effectLst/>
                        </a:rPr>
                        <a:t>Udział procentowy wnioskowanej kwoty wsparcia w wielkości środków przeznaczonych na konkurs jest </a:t>
                      </a:r>
                      <a:r>
                        <a:rPr lang="pl-PL" sz="1650" b="1" kern="1200" dirty="0">
                          <a:effectLst/>
                        </a:rPr>
                        <a:t>mniejszy</a:t>
                      </a:r>
                      <a:r>
                        <a:rPr lang="pl-PL" sz="1650" kern="1200" dirty="0">
                          <a:effectLst/>
                        </a:rPr>
                        <a:t> od udziału procentowego wskaźnika produktu osiąganego przez operację w stosunku do wskaźnika zakładanego do osiągnięcia w ramach konkursu, </a:t>
                      </a:r>
                      <a:r>
                        <a:rPr lang="pl-PL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związku z czym, w ramach kryterium zostają przyznane punkty.</a:t>
                      </a:r>
                      <a:endParaRPr lang="pl-PL" sz="165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168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066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22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69787"/>
              </p:ext>
            </p:extLst>
          </p:nvPr>
        </p:nvGraphicFramePr>
        <p:xfrm>
          <a:off x="251520" y="1018624"/>
          <a:ext cx="8712968" cy="550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1084">
                  <a:extLst>
                    <a:ext uri="{9D8B030D-6E8A-4147-A177-3AD203B41FA5}">
                      <a16:colId xmlns:a16="http://schemas.microsoft.com/office/drawing/2014/main" val="2956646992"/>
                    </a:ext>
                  </a:extLst>
                </a:gridCol>
                <a:gridCol w="4071884">
                  <a:extLst>
                    <a:ext uri="{9D8B030D-6E8A-4147-A177-3AD203B41FA5}">
                      <a16:colId xmlns:a16="http://schemas.microsoft.com/office/drawing/2014/main" val="3588873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50" b="1" dirty="0">
                          <a:ln>
                            <a:noFill/>
                          </a:ln>
                        </a:rPr>
                        <a:t>Nazwa kryterium</a:t>
                      </a:r>
                      <a:endParaRPr lang="pl-PL" sz="165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n>
                            <a:noFill/>
                          </a:ln>
                        </a:rPr>
                        <a:t>Definicja/wyjaśnienie</a:t>
                      </a:r>
                      <a:endParaRPr lang="pl-PL" sz="1600" b="1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4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50" kern="1200" dirty="0">
                          <a:effectLst/>
                        </a:rPr>
                        <a:t>Udział procentowy wnioskowanej kwoty wsparcia w wielkości środków przeznaczonych na konkurs jest równy lub mniejszy od udziału procentowego osiąganego wskaźnika </a:t>
                      </a:r>
                      <a:r>
                        <a:rPr lang="pl-PL" sz="1650" b="1" kern="1200" dirty="0">
                          <a:effectLst/>
                        </a:rPr>
                        <a:t>rezultatu</a:t>
                      </a:r>
                      <a:r>
                        <a:rPr lang="pl-PL" sz="1650" kern="1200" dirty="0">
                          <a:effectLst/>
                        </a:rPr>
                        <a:t> (bezpośrednio wynikającego ze wskaźnika produktu) przez operację w stosunku do wskaźnika rezultatu zakładanego do osiągnięcia w ramach konkursu</a:t>
                      </a:r>
                      <a:endParaRPr lang="pl-PL" sz="16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50" dirty="0"/>
                        <a:t>(wnioskowana kwota wsparcia / środki na konkurs) x 100% </a:t>
                      </a:r>
                    </a:p>
                    <a:p>
                      <a:pPr algn="ctr"/>
                      <a:r>
                        <a:rPr lang="pl-PL" sz="1650" dirty="0"/>
                        <a:t>≤ </a:t>
                      </a:r>
                      <a:br>
                        <a:rPr lang="pl-PL" sz="1650" dirty="0"/>
                      </a:br>
                      <a:r>
                        <a:rPr lang="pl-PL" sz="1650" dirty="0"/>
                        <a:t> (wielkość wskaźnika rezultatu operacji / wielkość wskaźnika dla konkursu) x 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982781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pl-PL" sz="1650" dirty="0"/>
                        <a:t>Przykład: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50" dirty="0"/>
                        <a:t>Oceniana</a:t>
                      </a:r>
                      <a:r>
                        <a:rPr lang="pl-PL" sz="1650" baseline="0" dirty="0"/>
                        <a:t> operacja zakłada utworzenie 1 miejsca pracy, przy dofinansowaniu 200 000,00 zł.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50" baseline="0" dirty="0"/>
                        <a:t>W ramach konkursu założono osiągnięcie wskaźnika rezultatu: </a:t>
                      </a:r>
                      <a:r>
                        <a:rPr lang="pl-PL" sz="165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utworzonych miejsc pracy (ogółem)</a:t>
                      </a:r>
                      <a:r>
                        <a:rPr lang="pl-PL" sz="1650" baseline="0" dirty="0"/>
                        <a:t> – 7 szt. oraz przeznaczono kwotę 1 100 000,00 zł.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pl-PL" sz="1650" baseline="0" dirty="0"/>
                        <a:t>Obliczenie: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300" kern="1200" dirty="0">
                          <a:effectLst/>
                        </a:rPr>
                        <a:t>(wnioskowana kwota wsparcia </a:t>
                      </a:r>
                      <a:r>
                        <a:rPr lang="pl-PL" sz="1300" b="1" kern="1200" dirty="0">
                          <a:solidFill>
                            <a:srgbClr val="FF0000"/>
                          </a:solidFill>
                          <a:effectLst/>
                        </a:rPr>
                        <a:t>/ </a:t>
                      </a:r>
                      <a:r>
                        <a:rPr lang="pl-PL" sz="1300" kern="1200" dirty="0">
                          <a:effectLst/>
                        </a:rPr>
                        <a:t>środki na konkurs) ≤ (wielkość wskaźnika rezultatu operacji </a:t>
                      </a:r>
                      <a:r>
                        <a:rPr lang="pl-PL" sz="1300" b="1" kern="12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pl-PL" sz="1300" kern="1200" dirty="0">
                          <a:effectLst/>
                        </a:rPr>
                        <a:t> wielkość wskaźnika dla konkursu)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pl-PL" sz="1650" b="1" baseline="0" dirty="0"/>
                        <a:t>                           200 000,00/1 100 000,00 </a:t>
                      </a:r>
                      <a:r>
                        <a:rPr lang="pl-PL" sz="16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1/7</a:t>
                      </a:r>
                    </a:p>
                    <a:p>
                      <a:pPr algn="l"/>
                      <a:r>
                        <a:rPr lang="pl-PL" sz="165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</a:t>
                      </a:r>
                      <a:r>
                        <a:rPr lang="pl-PL" sz="165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5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</a:t>
                      </a:r>
                      <a:r>
                        <a:rPr lang="pl-PL" sz="165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 ≤ 0,14 – NIEPRAWDA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650" kern="1200" dirty="0">
                          <a:effectLst/>
                        </a:rPr>
                        <a:t>Udział procentowy wnioskowanej kwoty wsparcia w wielkości środków przeznaczonych na konkurs jest </a:t>
                      </a:r>
                      <a:r>
                        <a:rPr lang="pl-PL" sz="1650" b="1" kern="1200" dirty="0">
                          <a:effectLst/>
                        </a:rPr>
                        <a:t>wyższy</a:t>
                      </a:r>
                      <a:r>
                        <a:rPr lang="pl-PL" sz="1650" kern="1200" dirty="0">
                          <a:effectLst/>
                        </a:rPr>
                        <a:t> od udziału procentowego wskaźnika produktu osiąganego przez operację w stosunku do wskaźnika zakładanego do osiągnięcia w ramach konkursu, </a:t>
                      </a:r>
                      <a:r>
                        <a:rPr lang="pl-PL" sz="16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związku z czym, w ramach kryterium </a:t>
                      </a:r>
                      <a:r>
                        <a:rPr lang="pl-PL" sz="165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ZOSTAJĄ </a:t>
                      </a:r>
                      <a:r>
                        <a:rPr lang="pl-PL" sz="165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przyznane punkty.</a:t>
                      </a:r>
                      <a:endParaRPr lang="pl-PL" sz="16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30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651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23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27665"/>
              </p:ext>
            </p:extLst>
          </p:nvPr>
        </p:nvGraphicFramePr>
        <p:xfrm>
          <a:off x="323528" y="1268760"/>
          <a:ext cx="8474500" cy="50292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956646992"/>
                    </a:ext>
                  </a:extLst>
                </a:gridCol>
                <a:gridCol w="3865988">
                  <a:extLst>
                    <a:ext uri="{9D8B030D-6E8A-4147-A177-3AD203B41FA5}">
                      <a16:colId xmlns:a16="http://schemas.microsoft.com/office/drawing/2014/main" val="3588873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budżecie operacji zaplanowano min. 5% środków na działania mające wpływ na ochronę środowiska i/lub przeciwdziałające zmianom klimatu</a:t>
                      </a:r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podstawie wydzielonej pozycji </a:t>
                      </a:r>
                      <a:b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budżecie</a:t>
                      </a:r>
                      <a:endParaRPr lang="pl-PL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30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budżecie operacji zaplanowano min. 0,5% środków na działania informujące o przyznaniu wsparcia przez LGD w ramach LSR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podstawie wydzielonej pozycji </a:t>
                      </a:r>
                      <a:b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budżecie</a:t>
                      </a:r>
                      <a:endParaRPr lang="pl-PL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759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Udział wkładu własnego w realizację operacji jest większy o 10 punktów procentowych od wymaganego</a:t>
                      </a:r>
                      <a:endParaRPr lang="pl-P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podstawie złożonego wniosku</a:t>
                      </a:r>
                      <a:endParaRPr lang="pl-PL" sz="16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32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spełnia 3 z 4 warunków </a:t>
                      </a:r>
                    </a:p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1-posiada doświadczenie zgodne z zakresem planowanej operacji, 2- posiada kwalifikacje zgodne z zakresem planowanej operacji, 3- posiada zasoby zgodne z zakresem planowanej operacji, 4 - wykonuje działalność odpowiednią do przedmiotu operacji którą chce realizować</a:t>
                      </a:r>
                      <a:endParaRPr lang="pl-P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podstawie oświadczenia i przedstawionych dokumentów</a:t>
                      </a:r>
                      <a:endParaRPr lang="pl-PL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803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266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24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595518"/>
              </p:ext>
            </p:extLst>
          </p:nvPr>
        </p:nvGraphicFramePr>
        <p:xfrm>
          <a:off x="323528" y="1231979"/>
          <a:ext cx="8474500" cy="52882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956646992"/>
                    </a:ext>
                  </a:extLst>
                </a:gridCol>
                <a:gridCol w="3865988">
                  <a:extLst>
                    <a:ext uri="{9D8B030D-6E8A-4147-A177-3AD203B41FA5}">
                      <a16:colId xmlns:a16="http://schemas.microsoft.com/office/drawing/2014/main" val="3588873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Operacja zakłada utworzenie więcej niż 1 miejsca pracy</a:t>
                      </a:r>
                      <a:endParaRPr lang="pl-PL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podstawie wniosku</a:t>
                      </a:r>
                      <a:endParaRPr lang="pl-PL" sz="1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32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 utworzenia 1 miejsca pracy jest niższy od średniego kosztu dla wszystkich operacji poddany ocenie wg kryteriów wyboru</a:t>
                      </a:r>
                      <a:endParaRPr lang="pl-PL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(wysokość wsparcia w operacji / liczba miejsc pracy w operacji)</a:t>
                      </a:r>
                      <a:b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</a:t>
                      </a:r>
                      <a:b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(suma wysokości wsparcia wszystkich operacji / suma deklarowanych miejsc pracy wszystkich operacji)</a:t>
                      </a:r>
                      <a:endParaRPr lang="pl-PL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80316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Przykład: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/>
                        <a:t>Oceniana</a:t>
                      </a:r>
                      <a:r>
                        <a:rPr lang="pl-PL" sz="1800" baseline="0" dirty="0"/>
                        <a:t> operacja zakłada utworzenie 2 miejsc pracy, przy dofinansowaniu </a:t>
                      </a:r>
                      <a:br>
                        <a:rPr lang="pl-PL" sz="1800" baseline="0" dirty="0"/>
                      </a:br>
                      <a:r>
                        <a:rPr lang="pl-PL" sz="1800" baseline="0" dirty="0"/>
                        <a:t>300 000,00 zł.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800" baseline="0" dirty="0"/>
                        <a:t>Na konkurs złożono 15 wniosków zakładających (w sumie) utworzenie 20 miejsc pracy, na łączną kwotę dofinansowania 2 300 000,00 zł.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pl-PL" sz="1800" baseline="0" dirty="0"/>
                        <a:t>Obliczenie:</a:t>
                      </a:r>
                    </a:p>
                    <a:p>
                      <a:pPr algn="l"/>
                      <a:r>
                        <a:rPr lang="pl-PL" sz="1800" b="1" baseline="0" dirty="0"/>
                        <a:t>300 000,00/2 </a:t>
                      </a:r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≤ 2 300 000/15</a:t>
                      </a:r>
                    </a:p>
                    <a:p>
                      <a:pPr algn="l"/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150 000,00  ≤ 153 333,33</a:t>
                      </a:r>
                    </a:p>
                    <a:p>
                      <a:pPr algn="l"/>
                      <a:r>
                        <a:rPr lang="pl-PL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 utworzenia 1 miejsca pracy jest niższy </a:t>
                      </a: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średniego kosztu dla wszystkich operacji,</a:t>
                      </a:r>
                      <a:r>
                        <a:rPr lang="pl-P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związku z czym, w ramach kryterium zostają przyznane punkty.</a:t>
                      </a:r>
                      <a:endParaRPr lang="pl-PL" sz="1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49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711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25</a:t>
            </a:fld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50526"/>
              </p:ext>
            </p:extLst>
          </p:nvPr>
        </p:nvGraphicFramePr>
        <p:xfrm>
          <a:off x="395536" y="1412776"/>
          <a:ext cx="8474500" cy="395969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956646992"/>
                    </a:ext>
                  </a:extLst>
                </a:gridCol>
                <a:gridCol w="3865988">
                  <a:extLst>
                    <a:ext uri="{9D8B030D-6E8A-4147-A177-3AD203B41FA5}">
                      <a16:colId xmlns:a16="http://schemas.microsoft.com/office/drawing/2014/main" val="3588873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prowadzi</a:t>
                      </a:r>
                      <a:r>
                        <a:rPr lang="pl-P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lub podejmie</a:t>
                      </a: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działalność w branży kluczowej dla rozwoju obszaru LSR zgodnie z nr sekcji PKD*</a:t>
                      </a:r>
                      <a:endParaRPr lang="pl-PL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podstawie oświadczenia </a:t>
                      </a:r>
                      <a:b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przedstawionych dokumentów</a:t>
                      </a:r>
                      <a:endParaRPr lang="pl-PL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82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na dzień złożenia wniosku prowadzi działalność i/lub ma miejsce zamieszkania na obszarze LSR od co najmniej 12 miesięcy</a:t>
                      </a:r>
                      <a:endParaRPr lang="pl-PL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podstawie oświadczenia </a:t>
                      </a:r>
                      <a:b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przedstawionych dokumentów</a:t>
                      </a:r>
                      <a:endParaRPr lang="pl-PL" sz="1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303795"/>
                  </a:ext>
                </a:extLst>
              </a:tr>
              <a:tr h="667856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jest osobą należącą do grupy defaworyzowanej określonej w LSR**</a:t>
                      </a:r>
                      <a:endParaRPr lang="pl-PL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podstawie oświadczenia </a:t>
                      </a:r>
                      <a:b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przedstawionych dokumentów</a:t>
                      </a:r>
                      <a:endParaRPr lang="pl-PL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803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korzystał z doradztwa prowadzonego przez pracowników LGD i/lub wziął udział w szkoleniu dotyczącym danego Konkursu</a:t>
                      </a:r>
                      <a:endParaRPr lang="pl-PL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podstawie oświadczenia </a:t>
                      </a:r>
                      <a:b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przedstawionych dokumentów</a:t>
                      </a:r>
                      <a:endParaRPr lang="pl-PL" sz="1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400357"/>
                  </a:ext>
                </a:extLst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0" y="5964157"/>
            <a:ext cx="8974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/>
              <a:t>* Jako branże kluczowe w LSR określono (według sekcji PKD 2007) – Przetwórstwo przemysłowe (C), Usługi związane </a:t>
            </a:r>
            <a:br>
              <a:rPr lang="pl-PL" sz="1400" dirty="0"/>
            </a:br>
            <a:r>
              <a:rPr lang="pl-PL" sz="1400" dirty="0"/>
              <a:t>z zakwaterowaniem i usługami gastronomicznymi (I) oraz Działalność związana z kulturą, rozrywką i rekreacją (R).</a:t>
            </a:r>
          </a:p>
          <a:p>
            <a:pPr algn="just"/>
            <a:r>
              <a:rPr lang="pl-PL" sz="1400" dirty="0"/>
              <a:t>** Jako grupę defaworyzowaną określono osoby poniżej 29. roku życia</a:t>
            </a:r>
          </a:p>
        </p:txBody>
      </p:sp>
    </p:spTree>
    <p:extLst>
      <p:ext uri="{BB962C8B-B14F-4D97-AF65-F5344CB8AC3E}">
        <p14:creationId xmlns:p14="http://schemas.microsoft.com/office/powerpoint/2010/main" val="1290708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26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75964"/>
              </p:ext>
            </p:extLst>
          </p:nvPr>
        </p:nvGraphicFramePr>
        <p:xfrm>
          <a:off x="323528" y="1007305"/>
          <a:ext cx="8474500" cy="50292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1775042414"/>
                    </a:ext>
                  </a:extLst>
                </a:gridCol>
                <a:gridCol w="3865988">
                  <a:extLst>
                    <a:ext uri="{9D8B030D-6E8A-4147-A177-3AD203B41FA5}">
                      <a16:colId xmlns:a16="http://schemas.microsoft.com/office/drawing/2014/main" val="740959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Operacja jest innowacyjna w zakresie określonym w LSR</a:t>
                      </a:r>
                      <a:endParaRPr lang="pl-PL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podstawie złożonego wniosku</a:t>
                      </a:r>
                    </a:p>
                    <a:p>
                      <a:pPr algn="just"/>
                      <a:r>
                        <a:rPr lang="pl-PL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działania innowacyjne uznano wprowadzenie na rynek nowego lub udoskonalonego produktu, usługi lub procesu organizacji lub nowego sposobu wykorzystania lub zmobilizowania istniejących lokalnych zasobów przyrodniczych, historycznych, kulturowych czy społecznych</a:t>
                      </a:r>
                      <a:r>
                        <a:rPr lang="pl-PL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just"/>
                      <a:r>
                        <a:rPr lang="pl-PL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przedsięwzięciu związanym </a:t>
                      </a:r>
                      <a:br>
                        <a:rPr lang="pl-PL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rozwojem działalności (1.1.8) </a:t>
                      </a:r>
                      <a:r>
                        <a:rPr lang="pl-PL" sz="17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definicja innowacyjności</a:t>
                      </a:r>
                      <a:r>
                        <a:rPr lang="pl-PL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została uściślona – jako działania innowacyjne traktowane będzie wprowadzanie do praktyki gospodarczej nowego lub znacząco ulepszonego produktu lub usługi, procesu marketingowego w odniesieniu do występowania na obszarze gminy, </a:t>
                      </a:r>
                      <a:br>
                        <a:rPr lang="pl-PL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której realizowana jest operacja.</a:t>
                      </a:r>
                      <a:endParaRPr lang="pl-PL" sz="1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192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580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pl-PL" dirty="0"/>
              <a:t>Wniosek o dofinansowanie (1)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134321"/>
            <a:ext cx="8696672" cy="4102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100" b="1" dirty="0"/>
              <a:t>Numer identyfikacyjny nadany przez Agencję Restrukturyzacji i Modernizacji Rolnictwa (ARiMR)</a:t>
            </a:r>
          </a:p>
          <a:p>
            <a:pPr marL="0" indent="0" algn="just">
              <a:buNone/>
            </a:pPr>
            <a:r>
              <a:rPr lang="pl-PL" dirty="0"/>
              <a:t>Jeżeli podmiot ubiegający się o przyznanie pomocy nie posiada nadanego numeru identyfikacyjnego, musi złożyć odpowiedni wniosek we właściwym terytorialnie Biurze Powiatowym ARiMR.</a:t>
            </a:r>
          </a:p>
          <a:p>
            <a:pPr marL="0" indent="0" algn="just">
              <a:buNone/>
            </a:pPr>
            <a:r>
              <a:rPr lang="pl-PL" dirty="0"/>
              <a:t>W przypadku, gdy podmiotem ubiegającym się o przyznanie pomocy jest małżonek rolnika lub współposiadacz gospodarstwa rolnego, którzy wyrazili pisemną zgodę na nadanie numeru identyfikacyjnego ich małżonkowi lub współposiadaczowi, w polu tym należy wpisać numer identyfikacyjny nadany temu małżonkowi/współposiadaczowi i nie należy występować o nadanie nowego numeru.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439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1600"/>
              </a:spcAft>
              <a:buNone/>
            </a:pPr>
            <a:r>
              <a:rPr lang="pl-PL" b="1" dirty="0"/>
              <a:t>Opis planowanej operacji</a:t>
            </a:r>
            <a:endParaRPr lang="pl-PL" dirty="0"/>
          </a:p>
          <a:p>
            <a:pPr marL="0" indent="0" algn="just">
              <a:spcAft>
                <a:spcPts val="1600"/>
              </a:spcAft>
              <a:buNone/>
            </a:pPr>
            <a:r>
              <a:rPr lang="pl-PL" dirty="0"/>
              <a:t>W opisie należy odnieść się do celów ogólnych, szczegółowych oraz przedsięwzięcia, które określono w LSR oraz ogłoszeniu o naborze i zgodności projektu z tymi celami.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pl-PL" b="1" dirty="0"/>
              <a:t>Zakres operacji </a:t>
            </a:r>
            <a:r>
              <a:rPr lang="pl-PL" dirty="0"/>
              <a:t>– musi być zgodny z zakresem podanym w ogłoszeniu </a:t>
            </a:r>
            <a:br>
              <a:rPr lang="pl-PL" dirty="0"/>
            </a:br>
            <a:r>
              <a:rPr lang="pl-PL" dirty="0"/>
              <a:t>o naborze wniosków.</a:t>
            </a:r>
          </a:p>
          <a:p>
            <a:pPr marL="0" indent="0" algn="just">
              <a:buNone/>
            </a:pPr>
            <a:r>
              <a:rPr lang="pl-PL" b="1" dirty="0"/>
              <a:t>Wskaźniki</a:t>
            </a:r>
            <a:r>
              <a:rPr lang="pl-PL" dirty="0"/>
              <a:t> – muszą być zgodne ze wskazanymi w ogłoszeniu o naborze wniosków. Operacja powinna realizować wskaźnik produktu i rezultatu.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28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/>
          <a:p>
            <a:r>
              <a:rPr lang="pl-PL" dirty="0"/>
              <a:t>Wniosek o dofinansowanie (2)</a:t>
            </a:r>
          </a:p>
        </p:txBody>
      </p:sp>
    </p:spTree>
    <p:extLst>
      <p:ext uri="{BB962C8B-B14F-4D97-AF65-F5344CB8AC3E}">
        <p14:creationId xmlns:p14="http://schemas.microsoft.com/office/powerpoint/2010/main" val="1282194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29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1203197"/>
            <a:ext cx="8229600" cy="1143000"/>
          </a:xfrm>
        </p:spPr>
        <p:txBody>
          <a:bodyPr/>
          <a:lstStyle/>
          <a:p>
            <a:r>
              <a:rPr lang="pl-PL" dirty="0"/>
              <a:t>Wniosek o dofinansowanie (3)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pl-PL" b="1" dirty="0"/>
              <a:t>Plan finansowy operacji (tylko w przypadku rozwoju działalności)</a:t>
            </a:r>
            <a:endParaRPr lang="pl-PL" dirty="0"/>
          </a:p>
          <a:p>
            <a:pPr marL="0" indent="0" algn="just">
              <a:buNone/>
            </a:pPr>
            <a:r>
              <a:rPr lang="pl-PL" b="1" dirty="0"/>
              <a:t>Koszty operacji</a:t>
            </a:r>
            <a:r>
              <a:rPr lang="pl-PL" dirty="0"/>
              <a:t>:</a:t>
            </a:r>
          </a:p>
          <a:p>
            <a:pPr algn="just"/>
            <a:r>
              <a:rPr lang="pl-PL" dirty="0"/>
              <a:t>całkowite – koszt wraz z podatkiem vat,</a:t>
            </a:r>
          </a:p>
          <a:p>
            <a:pPr algn="just">
              <a:spcAft>
                <a:spcPts val="1600"/>
              </a:spcAft>
            </a:pPr>
            <a:r>
              <a:rPr lang="pl-PL" dirty="0"/>
              <a:t>kwalifikowalne – wartość procentowa dofinansowania liczona od kwoty netto.</a:t>
            </a:r>
          </a:p>
          <a:p>
            <a:pPr marL="0" indent="0" algn="just">
              <a:spcAft>
                <a:spcPts val="1600"/>
              </a:spcAft>
              <a:buNone/>
            </a:pPr>
            <a:r>
              <a:rPr lang="pl-PL" b="1" dirty="0"/>
              <a:t>Należy pamiętać, iż dofinansowanie udzielane w ramach LGD ma formę pomocy </a:t>
            </a:r>
            <a:r>
              <a:rPr lang="pl-PL" b="1" i="1" dirty="0"/>
              <a:t>de </a:t>
            </a:r>
            <a:r>
              <a:rPr lang="pl-PL" b="1" i="1" dirty="0" err="1"/>
              <a:t>minimis</a:t>
            </a:r>
            <a:r>
              <a:rPr lang="pl-PL" b="1" dirty="0"/>
              <a:t>, co do której obowiązuje limit 200 000,00 euro na Beneficjenta w okresie 3 lat (tj. rok bieżący plus dwa poprzednie).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925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organizacji – Wnioskodawcy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</a:t>
            </a:fld>
            <a:endParaRPr lang="pl-PL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381000" y="2132856"/>
            <a:ext cx="4152900" cy="388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pl-PL" sz="3600" b="1" dirty="0"/>
              <a:t>   </a:t>
            </a:r>
            <a:r>
              <a:rPr lang="pl-PL" sz="2400" b="1" dirty="0"/>
              <a:t>Organizacja </a:t>
            </a:r>
            <a:r>
              <a:rPr lang="pl-PL" sz="2400" dirty="0"/>
              <a:t>- grupa ludzi, którzy współpracują ze sobą w sposób uporządkowany </a:t>
            </a:r>
            <a:br>
              <a:rPr lang="pl-PL" sz="2400" dirty="0"/>
            </a:br>
            <a:r>
              <a:rPr lang="pl-PL" sz="2400" dirty="0"/>
              <a:t>i skoordynowany, aby osiągnąć pewien zestaw celów. </a:t>
            </a:r>
          </a:p>
          <a:p>
            <a:pPr algn="ctr">
              <a:buFontTx/>
              <a:buNone/>
            </a:pPr>
            <a:r>
              <a:rPr lang="pl-PL" sz="2400" dirty="0"/>
              <a:t>	</a:t>
            </a:r>
          </a:p>
          <a:p>
            <a:pPr algn="ctr">
              <a:buFontTx/>
              <a:buNone/>
            </a:pPr>
            <a:r>
              <a:rPr lang="pl-PL" sz="2400" b="1" dirty="0"/>
              <a:t>„Organizacja jest złożonym systemem społecznym” </a:t>
            </a:r>
          </a:p>
        </p:txBody>
      </p:sp>
      <p:pic>
        <p:nvPicPr>
          <p:cNvPr id="6" name="Picture 10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4891" y="2299493"/>
            <a:ext cx="4152900" cy="332581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798177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30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1203197"/>
            <a:ext cx="8229600" cy="1143000"/>
          </a:xfrm>
        </p:spPr>
        <p:txBody>
          <a:bodyPr/>
          <a:lstStyle/>
          <a:p>
            <a:r>
              <a:rPr lang="pl-PL" dirty="0"/>
              <a:t>Wniosek o dofinansowanie (4)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pl-PL" b="1" dirty="0"/>
              <a:t>Zestawienie rzeczowo-finansowe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I. Koszty kwalifikowalne.</a:t>
            </a:r>
          </a:p>
          <a:p>
            <a:pPr marL="0" indent="0" algn="just">
              <a:buNone/>
            </a:pPr>
            <a:r>
              <a:rPr lang="pl-PL" dirty="0"/>
              <a:t>II. Wartość wkładu rzeczowego w tym wartość towarów, gruntów lub nieruchomości oraz wartość pracy.</a:t>
            </a:r>
          </a:p>
          <a:p>
            <a:pPr marL="0" indent="0" algn="just">
              <a:buNone/>
            </a:pPr>
            <a:r>
              <a:rPr lang="pl-PL" dirty="0"/>
              <a:t>III. Koszty ogólne.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Koszty należy przedstawić w podziale na etapy:</a:t>
            </a:r>
            <a:br>
              <a:rPr lang="pl-PL" dirty="0"/>
            </a:br>
            <a:r>
              <a:rPr lang="pl-PL" dirty="0"/>
              <a:t>(maksymalna ilość etapów prac to 2).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 opisie zadań należy podać źródło ceny, markę, typ lub rodzaj zakupu.</a:t>
            </a:r>
          </a:p>
        </p:txBody>
      </p:sp>
    </p:spTree>
    <p:extLst>
      <p:ext uri="{BB962C8B-B14F-4D97-AF65-F5344CB8AC3E}">
        <p14:creationId xmlns:p14="http://schemas.microsoft.com/office/powerpoint/2010/main" val="3128704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31</a:t>
            </a:fld>
            <a:endParaRPr lang="pl-PL"/>
          </a:p>
        </p:txBody>
      </p:sp>
      <p:pic>
        <p:nvPicPr>
          <p:cNvPr id="5" name="Obraz 4" descr="Wniosek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2" t="25462" r="20862" b="2117"/>
          <a:stretch/>
        </p:blipFill>
        <p:spPr>
          <a:xfrm>
            <a:off x="0" y="1484784"/>
            <a:ext cx="9056677" cy="4752529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l-PL" dirty="0"/>
              <a:t>Wniosek o dofinansowanie (5)</a:t>
            </a:r>
          </a:p>
        </p:txBody>
      </p:sp>
    </p:spTree>
    <p:extLst>
      <p:ext uri="{BB962C8B-B14F-4D97-AF65-F5344CB8AC3E}">
        <p14:creationId xmlns:p14="http://schemas.microsoft.com/office/powerpoint/2010/main" val="2934295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32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l-PL" dirty="0"/>
              <a:t>Wniosek o dofinansowanie (6)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pl-PL" b="1" dirty="0"/>
              <a:t>Załączniki</a:t>
            </a:r>
          </a:p>
          <a:p>
            <a:pPr algn="just"/>
            <a:r>
              <a:rPr lang="pl-PL" dirty="0"/>
              <a:t>Biznesplan,</a:t>
            </a:r>
          </a:p>
          <a:p>
            <a:pPr algn="just"/>
            <a:r>
              <a:rPr lang="pl-PL" dirty="0"/>
              <a:t>decyzja o wpisie producenta do ewidencji producentów lub wniosek </a:t>
            </a:r>
            <a:br>
              <a:rPr lang="pl-PL" dirty="0"/>
            </a:br>
            <a:r>
              <a:rPr lang="pl-PL" dirty="0"/>
              <a:t>o wpis do ewidencji producentów,</a:t>
            </a:r>
          </a:p>
          <a:p>
            <a:pPr algn="just"/>
            <a:r>
              <a:rPr lang="pl-PL" dirty="0"/>
              <a:t>dokumenty potwierdzające posiadanie tytułu prawnego do nieruchomości,</a:t>
            </a:r>
          </a:p>
          <a:p>
            <a:pPr algn="just"/>
            <a:r>
              <a:rPr lang="pl-PL" dirty="0"/>
              <a:t>oświadczenie podmiotu ubiegającego się o przyznanie pomocy o wielkości przedsiębiorstwa;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 przypadku robót budowlanych:</a:t>
            </a:r>
          </a:p>
          <a:p>
            <a:pPr algn="just"/>
            <a:r>
              <a:rPr lang="pl-PL" dirty="0"/>
              <a:t>kosztorys inwestorski,</a:t>
            </a:r>
          </a:p>
          <a:p>
            <a:pPr algn="just"/>
            <a:r>
              <a:rPr lang="pl-PL" dirty="0"/>
              <a:t>decyzja o pozwoleniu na budowę;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inne – wynikające z zakresu projektu.</a:t>
            </a:r>
          </a:p>
          <a:p>
            <a:pPr marL="0" indent="0">
              <a:spcAft>
                <a:spcPts val="1600"/>
              </a:spcAft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0347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33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Biznesplan</a:t>
            </a:r>
            <a:br>
              <a:rPr lang="pl-PL" dirty="0"/>
            </a:br>
            <a:r>
              <a:rPr lang="pl-PL" sz="2400" dirty="0"/>
              <a:t>Na co warto zwrócić uwagę przy opracowywaniu Biznesplanu? (1)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67544" y="1835696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Informacje dotyczące zasobów, kwalifikacji, doświadczenia podmiotu ubiegającego się o przyznanie pomocy – mają wpływ na ocenę punktową;</a:t>
            </a:r>
          </a:p>
        </p:txBody>
      </p:sp>
      <p:pic>
        <p:nvPicPr>
          <p:cNvPr id="7" name="Obraz 6" descr="PROW 2014-2020 - 19.2 operacje własne i inne - Biznesplan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9793" r="21650" b="6340"/>
          <a:stretch/>
        </p:blipFill>
        <p:spPr>
          <a:xfrm>
            <a:off x="1128778" y="2543582"/>
            <a:ext cx="6620128" cy="41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14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7672" y="2348881"/>
            <a:ext cx="8209128" cy="72008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Cele pośrednie i końcowe – muszą wpisywać się w cele określone dla konkursu oraz LSR;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34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Biznesplan</a:t>
            </a:r>
            <a:br>
              <a:rPr lang="pl-PL" dirty="0"/>
            </a:br>
            <a:r>
              <a:rPr lang="pl-PL" sz="2400" dirty="0"/>
              <a:t>Na co warto zwrócić uwagę przy opracowywaniu Biznesplanu? (2)</a:t>
            </a:r>
            <a:endParaRPr lang="pl-PL" dirty="0"/>
          </a:p>
        </p:txBody>
      </p:sp>
      <p:pic>
        <p:nvPicPr>
          <p:cNvPr id="6" name="Obraz 5" descr="PROW 2014-2020 - 19.2 operacje własne i inne - Biznesplan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28349" r="9051" b="11028"/>
          <a:stretch/>
        </p:blipFill>
        <p:spPr>
          <a:xfrm>
            <a:off x="262474" y="2953484"/>
            <a:ext cx="8639524" cy="35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86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435280" cy="432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Zakładany poziom sprzedaży – musi być racjonalny oraz możliwy do osiągnięcia;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35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Biznesplan</a:t>
            </a:r>
            <a:br>
              <a:rPr lang="pl-PL" dirty="0"/>
            </a:br>
            <a:r>
              <a:rPr lang="pl-PL" sz="2400" dirty="0"/>
              <a:t>Na co warto zwrócić uwagę przy opracowywaniu Biznesplanu? (3)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10625" t="28991" r="9838" b="10780"/>
          <a:stretch/>
        </p:blipFill>
        <p:spPr>
          <a:xfrm>
            <a:off x="467543" y="2780927"/>
            <a:ext cx="8456753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86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36</a:t>
            </a:fld>
            <a:endParaRPr lang="pl-PL"/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195736"/>
            <a:ext cx="8435280" cy="72008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Opis projektu – innowacyjność, wpływ na ochronę środowiska </a:t>
            </a:r>
            <a:br>
              <a:rPr lang="pl-PL" dirty="0"/>
            </a:br>
            <a:r>
              <a:rPr lang="pl-PL" dirty="0"/>
              <a:t>i przeciwdziałanie zmianom klimatu – mają wpływ na ocenę punktową;</a:t>
            </a:r>
          </a:p>
          <a:p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Biznesplan</a:t>
            </a:r>
            <a:br>
              <a:rPr lang="pl-PL" dirty="0"/>
            </a:br>
            <a:r>
              <a:rPr lang="pl-PL" sz="2400" dirty="0"/>
              <a:t>Na co warto zwrócić uwagę przy opracowywaniu Biznesplanu? (4)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9838" t="26011" r="7476" b="48600"/>
          <a:stretch/>
        </p:blipFill>
        <p:spPr>
          <a:xfrm>
            <a:off x="467544" y="2877100"/>
            <a:ext cx="7705849" cy="13052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/>
          <a:srcRect l="10625" t="26543" r="8544" b="44398"/>
          <a:stretch/>
        </p:blipFill>
        <p:spPr>
          <a:xfrm>
            <a:off x="539552" y="4064175"/>
            <a:ext cx="7538659" cy="149391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/>
          <a:srcRect l="8263" t="26011" r="8544" b="44533"/>
          <a:stretch/>
        </p:blipFill>
        <p:spPr>
          <a:xfrm>
            <a:off x="323528" y="5188520"/>
            <a:ext cx="7754682" cy="15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00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0017" y="2063800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Analiza rynku i konkurencji – od dobrze przeprowadzonej analizy zależy powodzenie operacji i osiągnięcie sukcesu;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37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0017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Biznesplan</a:t>
            </a:r>
            <a:br>
              <a:rPr lang="pl-PL" dirty="0"/>
            </a:br>
            <a:r>
              <a:rPr lang="pl-PL" sz="2400" dirty="0"/>
              <a:t>Na co warto zwrócić uwagę przy opracowywaniu Biznesplanu? (5)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10625" t="23445" r="12201" b="10782"/>
          <a:stretch/>
        </p:blipFill>
        <p:spPr>
          <a:xfrm>
            <a:off x="1025915" y="2795960"/>
            <a:ext cx="7056784" cy="33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90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38</a:t>
            </a:fld>
            <a:endParaRPr lang="pl-PL"/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460017" y="2393539"/>
            <a:ext cx="8229600" cy="360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Strategia konkurowania – dostosowanie się do zasad rynku;</a:t>
            </a:r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460017" y="1061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Biznesplan</a:t>
            </a:r>
            <a:br>
              <a:rPr lang="pl-PL" dirty="0"/>
            </a:br>
            <a:r>
              <a:rPr lang="pl-PL" sz="2400" dirty="0"/>
              <a:t>Na co warto zwrócić uwagę przy opracowywaniu Biznesplanu? (6)</a:t>
            </a:r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2"/>
          <a:srcRect l="9838" t="29660" r="11459" b="31791"/>
          <a:stretch/>
        </p:blipFill>
        <p:spPr>
          <a:xfrm>
            <a:off x="107504" y="2852936"/>
            <a:ext cx="889047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58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79208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Analiza SWOT – dobrze przeprowadzona analiza pozwala na efektywne wykorzystanie potencjałów i szans oraz niwelowanie słabych stron i zagrożeń;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39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0017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Biznesplan</a:t>
            </a:r>
            <a:br>
              <a:rPr lang="pl-PL" dirty="0"/>
            </a:br>
            <a:r>
              <a:rPr lang="pl-PL" sz="2400" dirty="0"/>
              <a:t>Na co warto zwrócić uwagę przy opracowywaniu Biznesplanu? (7)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4969" t="24788" r="11413" b="37284"/>
          <a:stretch/>
        </p:blipFill>
        <p:spPr>
          <a:xfrm>
            <a:off x="454383" y="2996952"/>
            <a:ext cx="7646009" cy="194980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/>
          <a:srcRect l="4938" t="26189" r="11347" b="59805"/>
          <a:stretch/>
        </p:blipFill>
        <p:spPr>
          <a:xfrm>
            <a:off x="454383" y="4581128"/>
            <a:ext cx="7646009" cy="72008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/>
          <a:srcRect l="1962" t="40303" r="15351" b="42888"/>
          <a:stretch/>
        </p:blipFill>
        <p:spPr>
          <a:xfrm>
            <a:off x="791580" y="5301208"/>
            <a:ext cx="756084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9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Przegląd teorii zarządzania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88840"/>
            <a:ext cx="8458200" cy="4608512"/>
          </a:xfrm>
          <a:noFill/>
        </p:spPr>
        <p:txBody>
          <a:bodyPr>
            <a:normAutofit lnSpcReduction="10000"/>
          </a:bodyPr>
          <a:lstStyle/>
          <a:p>
            <a:pPr algn="just">
              <a:lnSpc>
                <a:spcPct val="114000"/>
              </a:lnSpc>
            </a:pPr>
            <a:r>
              <a:rPr lang="pl-PL" sz="2200" b="1" dirty="0"/>
              <a:t>Zarządzanie - kierowanie</a:t>
            </a:r>
            <a:r>
              <a:rPr lang="pl-PL" sz="2200" dirty="0"/>
              <a:t> (wg. </a:t>
            </a:r>
            <a:r>
              <a:rPr lang="pl-PL" sz="2200" dirty="0" err="1"/>
              <a:t>Gulickiej</a:t>
            </a:r>
            <a:r>
              <a:rPr lang="pl-PL" sz="2200" dirty="0"/>
              <a:t>) to dziedzina wiedzy, która dąży do zrozumienia, dlaczego i w jaki sposób ludzie współpracują, aby osiągnąć wyznaczone cele i zwiększyć użyteczność systemów współdziałania między ludźmi </a:t>
            </a:r>
          </a:p>
          <a:p>
            <a:pPr algn="just">
              <a:lnSpc>
                <a:spcPct val="114000"/>
              </a:lnSpc>
            </a:pPr>
            <a:r>
              <a:rPr lang="pl-PL" sz="2200" b="1" dirty="0"/>
              <a:t>Zarządzanie- kierowanie</a:t>
            </a:r>
            <a:r>
              <a:rPr lang="pl-PL" sz="2200" dirty="0"/>
              <a:t> (wg. H. </a:t>
            </a:r>
            <a:r>
              <a:rPr lang="pl-PL" sz="2200" dirty="0" err="1"/>
              <a:t>Boettingera</a:t>
            </a:r>
            <a:r>
              <a:rPr lang="pl-PL" sz="2200" dirty="0"/>
              <a:t> ) </a:t>
            </a:r>
            <a:r>
              <a:rPr lang="pl-PL" sz="2200" b="1" u="sng" dirty="0"/>
              <a:t>jest sztuką, czyli twórczym porządkowaniem chaosu organizacyjnego. </a:t>
            </a:r>
            <a:r>
              <a:rPr lang="pl-PL" sz="2200" dirty="0"/>
              <a:t>Wymaga 3 składników </a:t>
            </a:r>
            <a:r>
              <a:rPr lang="pl-PL" sz="2200" b="1" dirty="0"/>
              <a:t>(wizji artysty, znajomości rzemiosła, skutecznego komunikowania się).</a:t>
            </a:r>
          </a:p>
          <a:p>
            <a:pPr algn="just">
              <a:lnSpc>
                <a:spcPct val="114000"/>
              </a:lnSpc>
            </a:pPr>
            <a:r>
              <a:rPr lang="pl-PL" sz="2200" b="1" dirty="0"/>
              <a:t>Zarządzanie </a:t>
            </a:r>
            <a:r>
              <a:rPr lang="pl-PL" sz="2200" dirty="0"/>
              <a:t>(wg. Encyklopedii organizacji i zarządzania) to działalność  kierownicza polegająca na ustaleniu celów i poddawaniu ich realizacji w organizacji podległej zarządzającemu na podstawie całości środków produkcji lub prawa dysponowania nimi. </a:t>
            </a:r>
          </a:p>
        </p:txBody>
      </p:sp>
    </p:spTree>
    <p:extLst>
      <p:ext uri="{BB962C8B-B14F-4D97-AF65-F5344CB8AC3E}">
        <p14:creationId xmlns:p14="http://schemas.microsoft.com/office/powerpoint/2010/main" val="8309633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844824"/>
            <a:ext cx="7931224" cy="43204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Projekcja finansowa;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40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0017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Biznesplan</a:t>
            </a:r>
            <a:br>
              <a:rPr lang="pl-PL" dirty="0"/>
            </a:br>
            <a:r>
              <a:rPr lang="pl-PL" sz="2400" dirty="0"/>
              <a:t>Na co warto zwrócić uwagę przy opracowywaniu Biznesplanu? (8)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2750" t="24788" r="1963" b="23387"/>
          <a:stretch/>
        </p:blipFill>
        <p:spPr>
          <a:xfrm>
            <a:off x="251520" y="2356396"/>
            <a:ext cx="8712968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77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5" y="1844824"/>
            <a:ext cx="7934041" cy="57606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Rachunek zysków i strat;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41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0017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Biznesplan</a:t>
            </a:r>
            <a:br>
              <a:rPr lang="pl-PL" dirty="0"/>
            </a:br>
            <a:r>
              <a:rPr lang="pl-PL" sz="2400" dirty="0"/>
              <a:t>Na co warto zwrócić uwagę przy opracowywaniu Biznesplanu? (9)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9839" t="27590" r="25587" b="12182"/>
          <a:stretch/>
        </p:blipFill>
        <p:spPr>
          <a:xfrm>
            <a:off x="752728" y="2272133"/>
            <a:ext cx="7560840" cy="39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8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600" b="0" i="1" dirty="0">
                <a:solidFill>
                  <a:schemeClr val="tx1"/>
                </a:solidFill>
              </a:rPr>
              <a:t>Każdy wygrywa lub nici z interesu</a:t>
            </a:r>
            <a:br>
              <a:rPr lang="pl-PL" sz="3600" b="0" i="1" dirty="0">
                <a:solidFill>
                  <a:schemeClr val="tx1"/>
                </a:solidFill>
              </a:rPr>
            </a:br>
            <a:r>
              <a:rPr lang="pl-PL" sz="1600" b="0" i="1" dirty="0">
                <a:solidFill>
                  <a:schemeClr val="tx1"/>
                </a:solidFill>
              </a:rPr>
              <a:t>Stephen </a:t>
            </a:r>
            <a:r>
              <a:rPr lang="pl-PL" sz="1600" b="0" i="1" dirty="0" err="1">
                <a:solidFill>
                  <a:schemeClr val="tx1"/>
                </a:solidFill>
              </a:rPr>
              <a:t>Covey</a:t>
            </a:r>
            <a:endParaRPr lang="pl-PL" sz="2000" b="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l-PL" altLang="pl-PL" sz="2600" b="1" i="1" dirty="0"/>
              <a:t>Inwentaryzacja, Edukacja, Partnerstwo, Planowanie, Działanie </a:t>
            </a:r>
          </a:p>
          <a:p>
            <a:pPr marL="0" indent="0">
              <a:buNone/>
            </a:pPr>
            <a:endParaRPr lang="pl-PL" sz="3000" dirty="0"/>
          </a:p>
          <a:p>
            <a:pPr marL="0" indent="0">
              <a:buNone/>
            </a:pPr>
            <a:endParaRPr lang="pl-PL" sz="3000" dirty="0"/>
          </a:p>
          <a:p>
            <a:pPr marL="0" indent="0" algn="ctr">
              <a:buNone/>
            </a:pPr>
            <a:r>
              <a:rPr lang="pl-PL" altLang="pl-PL" sz="3900" b="1" dirty="0"/>
              <a:t>Paweł Walczyszyn</a:t>
            </a:r>
          </a:p>
          <a:p>
            <a:pPr marL="0" indent="0" algn="ctr">
              <a:buNone/>
            </a:pPr>
            <a:endParaRPr lang="pl-PL" altLang="pl-PL" sz="1900" i="1" dirty="0"/>
          </a:p>
          <a:p>
            <a:pPr marL="0" indent="0" algn="ctr">
              <a:buNone/>
            </a:pPr>
            <a:r>
              <a:rPr lang="pl-PL" altLang="pl-PL" sz="2600" dirty="0"/>
              <a:t>tel. 507 048 678                               biuro@InicjatywaLokalna.pl</a:t>
            </a:r>
          </a:p>
          <a:p>
            <a:pPr marL="0" indent="0" algn="ctr">
              <a:buNone/>
            </a:pPr>
            <a:r>
              <a:rPr lang="pl-PL" altLang="pl-PL" sz="2600" dirty="0"/>
              <a:t>www.InicjatywaLokalna.pl                www.carownica.pl</a:t>
            </a: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924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66726"/>
            <a:ext cx="8229600" cy="850106"/>
          </a:xfrm>
        </p:spPr>
        <p:txBody>
          <a:bodyPr/>
          <a:lstStyle/>
          <a:p>
            <a:r>
              <a:rPr lang="pl-PL" dirty="0"/>
              <a:t>Projekt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919907"/>
            <a:ext cx="8712968" cy="4749453"/>
          </a:xfrm>
          <a:noFill/>
        </p:spPr>
        <p:txBody>
          <a:bodyPr>
            <a:noAutofit/>
          </a:bodyPr>
          <a:lstStyle/>
          <a:p>
            <a:pPr algn="just">
              <a:spcBef>
                <a:spcPct val="75000"/>
              </a:spcBef>
            </a:pPr>
            <a:r>
              <a:rPr lang="pl-PL" sz="2200" dirty="0"/>
              <a:t>Projekt – działanie podejmowane w celu stworzenia niepowtarzalnego wyrobu lub usługi (Project Management </a:t>
            </a:r>
            <a:r>
              <a:rPr lang="pl-PL" sz="2200" dirty="0" err="1"/>
              <a:t>Institute</a:t>
            </a:r>
            <a:r>
              <a:rPr lang="pl-PL" sz="2200" dirty="0"/>
              <a:t>),</a:t>
            </a:r>
          </a:p>
          <a:p>
            <a:pPr algn="just">
              <a:spcBef>
                <a:spcPct val="75000"/>
              </a:spcBef>
            </a:pPr>
            <a:r>
              <a:rPr lang="pl-PL" sz="2200" b="1" u="sng" dirty="0"/>
              <a:t>Projekt – problem zaplanowany do rozwiązania </a:t>
            </a:r>
            <a:r>
              <a:rPr lang="pl-PL" sz="2200" dirty="0"/>
              <a:t>(</a:t>
            </a:r>
            <a:r>
              <a:rPr lang="pl-PL" sz="2200" dirty="0" err="1"/>
              <a:t>Juran</a:t>
            </a:r>
            <a:r>
              <a:rPr lang="pl-PL" sz="2200" dirty="0"/>
              <a:t>),</a:t>
            </a:r>
          </a:p>
          <a:p>
            <a:pPr algn="just">
              <a:spcBef>
                <a:spcPct val="75000"/>
              </a:spcBef>
            </a:pPr>
            <a:r>
              <a:rPr lang="pl-PL" sz="2200" dirty="0"/>
              <a:t>Projekt – przedsięwzięcie realizowane w ramach określonej organizacji, które jest przedsięwzięciem nowym, nietypowym, odmiennym od działań rutynowych, takim, z jakim organizacja nie miała nigdy wcześniej do czynienia (Pawlak),</a:t>
            </a:r>
          </a:p>
          <a:p>
            <a:pPr algn="just">
              <a:spcBef>
                <a:spcPct val="75000"/>
              </a:spcBef>
            </a:pPr>
            <a:r>
              <a:rPr lang="pl-PL" sz="2200" dirty="0"/>
              <a:t>Projekt – sekwencja powiązanych ze sobą działań, które przebiegają </a:t>
            </a:r>
            <a:br>
              <a:rPr lang="pl-PL" sz="2200" dirty="0"/>
            </a:br>
            <a:r>
              <a:rPr lang="pl-PL" sz="2200" dirty="0"/>
              <a:t>w określonym czasie, oraz są ukierunkowane na osiągnięcie precyzyjnie zdefiniowanego celu.</a:t>
            </a:r>
          </a:p>
        </p:txBody>
      </p:sp>
    </p:spTree>
    <p:extLst>
      <p:ext uri="{BB962C8B-B14F-4D97-AF65-F5344CB8AC3E}">
        <p14:creationId xmlns:p14="http://schemas.microsoft.com/office/powerpoint/2010/main" val="192918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908720"/>
            <a:ext cx="7288039" cy="990600"/>
          </a:xfrm>
        </p:spPr>
        <p:txBody>
          <a:bodyPr/>
          <a:lstStyle/>
          <a:p>
            <a:r>
              <a:rPr lang="pl-PL" sz="2800" b="1" dirty="0"/>
              <a:t>Najważniejsze cechy projektu </a:t>
            </a:r>
            <a:br>
              <a:rPr lang="pl-PL" sz="2800" b="1" dirty="0"/>
            </a:br>
            <a:r>
              <a:rPr lang="pl-PL" sz="2800" b="1" dirty="0"/>
              <a:t>(wg. Pawlaka: 2006)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88840"/>
            <a:ext cx="8458200" cy="4103910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pl-PL" dirty="0"/>
              <a:t>W trakcie jego realizacji ma zostać osiągnięty konkretny cel;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pl-PL" dirty="0"/>
              <a:t>Projekt charakteryzuje się wyjątkowością i niepowtarzalnością.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pl-PL" dirty="0"/>
              <a:t>Projekt ma określony termin rozpoczęcia i zakończenia, a także określone fazy;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pl-PL" dirty="0"/>
              <a:t>W trakcie jego realizacji wykorzystywane są różne zasoby: ludzkie, finansowe, materiały, urządzenia, pomieszczenia, informacje;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pl-PL" dirty="0"/>
              <a:t>Zadania realizowane w ramach projektu charakteryzują się dużą innowacyjnością;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pl-PL" dirty="0"/>
              <a:t>Projekty związane są często ze znacznymi inwestycjami;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pl-PL" dirty="0"/>
              <a:t>Projekty są z zasady interdyscyplinarne, przekraczają granice pojedynczych działań organizacji;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pl-PL" dirty="0"/>
              <a:t>Projekty są realizowane w ramach istniejącej organizacji i z wykorzystaniem  ich zasobów, co często prowadzi do konfliktu między kierownikiem projektu </a:t>
            </a:r>
            <a:br>
              <a:rPr lang="pl-PL" dirty="0"/>
            </a:br>
            <a:r>
              <a:rPr lang="pl-PL" dirty="0"/>
              <a:t>a istniejącą hierarchią liniową.</a:t>
            </a:r>
          </a:p>
        </p:txBody>
      </p:sp>
    </p:spTree>
    <p:extLst>
      <p:ext uri="{BB962C8B-B14F-4D97-AF65-F5344CB8AC3E}">
        <p14:creationId xmlns:p14="http://schemas.microsoft.com/office/powerpoint/2010/main" val="94816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parametry projektu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</a:t>
            </a:fld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195736" y="2224497"/>
            <a:ext cx="5122912" cy="3777283"/>
          </a:xfrm>
        </p:spPr>
        <p:txBody>
          <a:bodyPr>
            <a:noAutofit/>
          </a:bodyPr>
          <a:lstStyle/>
          <a:p>
            <a:r>
              <a:rPr lang="pl-PL" sz="2500" dirty="0"/>
              <a:t>Performance - spełnienie wymagań</a:t>
            </a:r>
          </a:p>
          <a:p>
            <a:r>
              <a:rPr lang="pl-PL" sz="2500" dirty="0" err="1"/>
              <a:t>Cost</a:t>
            </a:r>
            <a:r>
              <a:rPr lang="pl-PL" sz="2500" dirty="0"/>
              <a:t> – koszt realizacji</a:t>
            </a:r>
          </a:p>
          <a:p>
            <a:r>
              <a:rPr lang="pl-PL" sz="2500" dirty="0"/>
              <a:t>Time – czas realizacji</a:t>
            </a:r>
          </a:p>
          <a:p>
            <a:r>
              <a:rPr lang="pl-PL" sz="2500" dirty="0" err="1"/>
              <a:t>Scope</a:t>
            </a:r>
            <a:r>
              <a:rPr lang="pl-PL" sz="2500" dirty="0"/>
              <a:t> – zakres projektu</a:t>
            </a:r>
          </a:p>
          <a:p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9111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624" y="836712"/>
            <a:ext cx="7139136" cy="936104"/>
          </a:xfrm>
        </p:spPr>
        <p:txBody>
          <a:bodyPr>
            <a:normAutofit/>
          </a:bodyPr>
          <a:lstStyle/>
          <a:p>
            <a:r>
              <a:rPr lang="pl-PL" b="1" dirty="0"/>
              <a:t>Performance – spełnienie wymagań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556792"/>
            <a:ext cx="8458200" cy="2452137"/>
          </a:xfrm>
          <a:noFill/>
        </p:spPr>
        <p:txBody>
          <a:bodyPr>
            <a:normAutofit/>
          </a:bodyPr>
          <a:lstStyle/>
          <a:p>
            <a:pPr algn="just"/>
            <a:r>
              <a:rPr lang="pl-PL" sz="2500" dirty="0"/>
              <a:t>Odnosi się do wymogów jakościowych dotyczących wyniku projektu </a:t>
            </a:r>
            <a:r>
              <a:rPr lang="pl-PL" sz="2500" i="1" dirty="0"/>
              <a:t>– cele LSR, sposoby mierzenia efektów; </a:t>
            </a:r>
          </a:p>
          <a:p>
            <a:pPr algn="just"/>
            <a:endParaRPr lang="pl-PL" sz="2500" dirty="0"/>
          </a:p>
          <a:p>
            <a:pPr algn="just"/>
            <a:r>
              <a:rPr lang="pl-PL" sz="2500" dirty="0"/>
              <a:t>Zakres i sposób opisu wymagań jest ściśle sformalizowany </a:t>
            </a:r>
            <a:r>
              <a:rPr lang="pl-PL" sz="2500" i="1" dirty="0"/>
              <a:t>– ogłoszenie o konkursie i dokumentacja.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509836" y="35860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Cost – koszt realizacji</a:t>
            </a:r>
            <a:endParaRPr lang="pl-PL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95536" y="4814010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l-PL" sz="2500" dirty="0"/>
              <a:t>Koszt realizacji wyraża się najczęściej w postaci limitu nakładów i kosztów, który nie powinien być przekroczony.</a:t>
            </a:r>
          </a:p>
          <a:p>
            <a:pPr algn="just">
              <a:buFontTx/>
              <a:buNone/>
            </a:pPr>
            <a:endParaRPr lang="pl-PL" sz="3600" b="1" dirty="0"/>
          </a:p>
          <a:p>
            <a:pPr algn="just">
              <a:buFontTx/>
              <a:buNone/>
            </a:pP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8862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Time – czas realizacji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864096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pl-PL" sz="2500" dirty="0"/>
              <a:t>Określa okres, w którym projekt powinien być zrealizowany;</a:t>
            </a:r>
          </a:p>
          <a:p>
            <a:pPr algn="just">
              <a:lnSpc>
                <a:spcPct val="90000"/>
              </a:lnSpc>
            </a:pPr>
            <a:r>
              <a:rPr lang="pl-PL" sz="2500" dirty="0"/>
              <a:t>Określa terminy kalendarzowe projektu.</a:t>
            </a:r>
          </a:p>
          <a:p>
            <a:endParaRPr lang="pl-PL" sz="3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</a:t>
            </a:fld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83067" y="33661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/>
              <a:t>Scope</a:t>
            </a:r>
            <a:r>
              <a:rPr lang="pl-PL" dirty="0"/>
              <a:t> – Zakres projektu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7200" y="4581128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pl-PL" sz="2500" dirty="0"/>
              <a:t>Określa końcowy produkt przedsięwzięcia projektowego;</a:t>
            </a:r>
          </a:p>
          <a:p>
            <a:pPr algn="just">
              <a:lnSpc>
                <a:spcPct val="90000"/>
              </a:lnSpc>
            </a:pPr>
            <a:r>
              <a:rPr lang="pl-PL" sz="2500" dirty="0"/>
              <a:t>Ogół działań służących osiąganie celu.</a:t>
            </a:r>
          </a:p>
        </p:txBody>
      </p:sp>
    </p:spTree>
    <p:extLst>
      <p:ext uri="{BB962C8B-B14F-4D97-AF65-F5344CB8AC3E}">
        <p14:creationId xmlns:p14="http://schemas.microsoft.com/office/powerpoint/2010/main" val="42468074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2021</Words>
  <Application>Microsoft Office PowerPoint</Application>
  <PresentationFormat>Pokaz na ekranie (4:3)</PresentationFormat>
  <Paragraphs>329</Paragraphs>
  <Slides>42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Rozwój Lokalny Kierowany przez Społeczność LGD „Region Włoszczowski” –  możliwości wsparcia w zakresie przedsiębiorczości   www.lgd-region-wloszczowa.pl     </vt:lpstr>
      <vt:lpstr>Prezentacja programu PowerPoint</vt:lpstr>
      <vt:lpstr>Pojęcie organizacji – Wnioskodawcy</vt:lpstr>
      <vt:lpstr>Przegląd teorii zarządzania</vt:lpstr>
      <vt:lpstr>Projekt</vt:lpstr>
      <vt:lpstr>Najważniejsze cechy projektu  (wg. Pawlaka: 2006)</vt:lpstr>
      <vt:lpstr>Podstawowe parametry projektu</vt:lpstr>
      <vt:lpstr>Performance – spełnienie wymagań</vt:lpstr>
      <vt:lpstr>Time – czas realizacji</vt:lpstr>
      <vt:lpstr>Najważniejsze pytania związane  z budowaniem/oceną projektu</vt:lpstr>
      <vt:lpstr>Nie ma problemu nie ma projektu</vt:lpstr>
      <vt:lpstr>Problem, potrzeba, cel, projekt, wniosek, operacja …</vt:lpstr>
      <vt:lpstr>Cele Strategii Rozwoju Lokalnego Kierowanego przez Społeczność LGD „Region Włoszczowski”</vt:lpstr>
      <vt:lpstr>Możliwości dofinansowania w ramach działalności gospodarczych – podejmowanie działalności (1)</vt:lpstr>
      <vt:lpstr>Możliwości dofinansowania w ramach działalności gospodarczych – podejmowanie działalności (2)</vt:lpstr>
      <vt:lpstr>Możliwości dofinansowania w ramach działalności gospodarczych – rozwój działalności</vt:lpstr>
      <vt:lpstr>Rozwój działalności – koszty kwalifikowalne</vt:lpstr>
      <vt:lpstr>Ocena projektów w ramach LSR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Wniosek o dofinansowanie (1)</vt:lpstr>
      <vt:lpstr>Wniosek o dofinansowanie (2)</vt:lpstr>
      <vt:lpstr>Wniosek o dofinansowanie (3)</vt:lpstr>
      <vt:lpstr>Wniosek o dofinansowanie (4)</vt:lpstr>
      <vt:lpstr>Wniosek o dofinansowanie (5)</vt:lpstr>
      <vt:lpstr>Wniosek o dofinansowanie (6)</vt:lpstr>
      <vt:lpstr>Biznesplan Na co warto zwrócić uwagę przy opracowywaniu Biznesplanu? (1)</vt:lpstr>
      <vt:lpstr>Biznesplan Na co warto zwrócić uwagę przy opracowywaniu Biznesplanu? (2)</vt:lpstr>
      <vt:lpstr>Biznesplan Na co warto zwrócić uwagę przy opracowywaniu Biznesplanu? (3)</vt:lpstr>
      <vt:lpstr>Biznesplan Na co warto zwrócić uwagę przy opracowywaniu Biznesplanu? (4)</vt:lpstr>
      <vt:lpstr>Biznesplan Na co warto zwrócić uwagę przy opracowywaniu Biznesplanu? (5)</vt:lpstr>
      <vt:lpstr>Biznesplan Na co warto zwrócić uwagę przy opracowywaniu Biznesplanu? (6)</vt:lpstr>
      <vt:lpstr>Biznesplan Na co warto zwrócić uwagę przy opracowywaniu Biznesplanu? (7)</vt:lpstr>
      <vt:lpstr>Biznesplan Na co warto zwrócić uwagę przy opracowywaniu Biznesplanu? (8)</vt:lpstr>
      <vt:lpstr>Biznesplan Na co warto zwrócić uwagę przy opracowywaniu Biznesplanu? (9)</vt:lpstr>
      <vt:lpstr>Każdy wygrywa lub nici z interesu Stephen Covey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Majka Ponikowska</cp:lastModifiedBy>
  <cp:revision>91</cp:revision>
  <cp:lastPrinted>2016-06-10T10:16:13Z</cp:lastPrinted>
  <dcterms:created xsi:type="dcterms:W3CDTF">2016-06-05T18:44:30Z</dcterms:created>
  <dcterms:modified xsi:type="dcterms:W3CDTF">2016-09-06T09:42:03Z</dcterms:modified>
</cp:coreProperties>
</file>