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8" r:id="rId3"/>
    <p:sldId id="280" r:id="rId4"/>
    <p:sldId id="276" r:id="rId5"/>
    <p:sldId id="277" r:id="rId6"/>
    <p:sldId id="259" r:id="rId7"/>
    <p:sldId id="282" r:id="rId8"/>
    <p:sldId id="260" r:id="rId9"/>
    <p:sldId id="261" r:id="rId10"/>
    <p:sldId id="262" r:id="rId11"/>
    <p:sldId id="263" r:id="rId12"/>
    <p:sldId id="264" r:id="rId13"/>
    <p:sldId id="283" r:id="rId14"/>
    <p:sldId id="284" r:id="rId15"/>
    <p:sldId id="267" r:id="rId16"/>
    <p:sldId id="268" r:id="rId17"/>
    <p:sldId id="275" r:id="rId18"/>
    <p:sldId id="272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01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24" autoAdjust="0"/>
  </p:normalViewPr>
  <p:slideViewPr>
    <p:cSldViewPr>
      <p:cViewPr>
        <p:scale>
          <a:sx n="70" d="100"/>
          <a:sy n="70" d="100"/>
        </p:scale>
        <p:origin x="-135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2DD02-C585-474D-A6BB-137FB1B9540E}" type="datetimeFigureOut">
              <a:rPr lang="pl-PL" smtClean="0"/>
              <a:pPr/>
              <a:t>2016-09-12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51166-B0EB-4865-9204-72FFB1AF245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2B571-97E8-4FCF-9CEB-B53978E9C3DA}" type="datetimeFigureOut">
              <a:rPr lang="pl-PL" smtClean="0"/>
              <a:pPr/>
              <a:t>2016-09-12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88DE2-2D18-45FE-B20E-7655C1BB627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88DE2-2D18-45FE-B20E-7655C1BB6273}" type="slidenum">
              <a:rPr lang="pl-PL" smtClean="0"/>
              <a:pPr/>
              <a:t>1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88DE2-2D18-45FE-B20E-7655C1BB6273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E64A-DF3C-410E-894A-AFB983C4CA29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28A5-2429-41F4-A951-79713AB7CAE7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4EE6-53A9-4303-9BFA-F216077E3D59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01694-A3D8-49A6-8DC0-DF7806CE1308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EAA-4D0B-4C79-BFE1-131BCEAB0C85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5897-6B31-4B55-BCDD-DB65C368CF52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D142-3117-4AAE-A0C8-1D6E43277701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040F-E778-42E8-A286-9DFE4C65538F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80A3-1FF3-4AF1-B464-D61A2D2302A6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6AD2-74B9-498A-8060-4AB988E78533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D828C-D624-4B66-B2A6-D74097FB3943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6124BE8-90FF-463D-BB91-1F391C203F9F}" type="datetime1">
              <a:rPr lang="pl-PL" smtClean="0"/>
              <a:pPr/>
              <a:t>2016-09-12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3F84257-B715-4095-8706-250FDD1C726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208912" cy="3744416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>
                <a:solidFill>
                  <a:srgbClr val="002060"/>
                </a:solidFill>
              </a:rPr>
              <a:t>Spotkanie informacyjne dla osób zainteresowanych pozyskiwaniem  środków unijnych za pośrednictwem Lokalnej Grupy Działania „Region Włoszczowski” w ramach PROW </a:t>
            </a:r>
            <a:br>
              <a:rPr lang="pl-PL" sz="3200" b="1" dirty="0" smtClean="0">
                <a:solidFill>
                  <a:srgbClr val="002060"/>
                </a:solidFill>
              </a:rPr>
            </a:br>
            <a:r>
              <a:rPr lang="pl-PL" sz="3200" b="1" dirty="0" smtClean="0">
                <a:solidFill>
                  <a:srgbClr val="002060"/>
                </a:solidFill>
              </a:rPr>
              <a:t>na lata 2014-2020</a:t>
            </a:r>
            <a:endParaRPr lang="pl-PL" sz="3200" dirty="0">
              <a:solidFill>
                <a:srgbClr val="002060"/>
              </a:solidFill>
            </a:endParaRPr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963538"/>
          </a:xfrm>
        </p:spPr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00608" y="0"/>
            <a:ext cx="66675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5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331640" y="498764"/>
            <a:ext cx="847725" cy="625980"/>
          </a:xfrm>
          <a:prstGeom prst="rect">
            <a:avLst/>
          </a:prstGeom>
        </p:spPr>
      </p:pic>
      <p:pic>
        <p:nvPicPr>
          <p:cNvPr id="7" name="Obraz 6" descr="C:\Documents and Settings\ROT\Pulpit\logo\logo_leader.png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8680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az 8"/>
          <p:cNvPicPr/>
          <p:nvPr/>
        </p:nvPicPr>
        <p:blipFill>
          <a:blip r:embed="rId6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6948264" y="476672"/>
            <a:ext cx="990600" cy="647700"/>
          </a:xfrm>
          <a:prstGeom prst="rect">
            <a:avLst/>
          </a:prstGeom>
        </p:spPr>
      </p:pic>
      <p:pic>
        <p:nvPicPr>
          <p:cNvPr id="11" name="Obraz 10"/>
          <p:cNvPicPr/>
          <p:nvPr/>
        </p:nvPicPr>
        <p:blipFill>
          <a:blip r:embed="rId7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548680"/>
            <a:ext cx="488950" cy="5810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u="sng" dirty="0" smtClean="0">
                <a:solidFill>
                  <a:srgbClr val="FF0000"/>
                </a:solidFill>
              </a:rPr>
              <a:t/>
            </a:r>
            <a:br>
              <a:rPr lang="pl-PL" u="sng" dirty="0" smtClean="0">
                <a:solidFill>
                  <a:srgbClr val="FF0000"/>
                </a:solidFill>
              </a:rPr>
            </a:br>
            <a:endParaRPr lang="pl-PL" sz="27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7416824" cy="4752528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pl-PL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l-PL" sz="8000" b="1" dirty="0" smtClean="0">
                <a:latin typeface="Times New Roman" pitchFamily="18" charset="0"/>
                <a:cs typeface="Times New Roman" pitchFamily="18" charset="0"/>
              </a:rPr>
              <a:t>   PRZEDSIĘWZIĘCIE: 1.2.5 Poznajemy obszar naszego LGD </a:t>
            </a:r>
          </a:p>
          <a:p>
            <a:pPr algn="ctr">
              <a:buNone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8000" b="1" dirty="0" smtClean="0">
                <a:latin typeface="Times New Roman" pitchFamily="18" charset="0"/>
                <a:cs typeface="Times New Roman" pitchFamily="18" charset="0"/>
              </a:rPr>
              <a:t>Beneficjent/</a:t>
            </a:r>
            <a:r>
              <a:rPr lang="pl-PL" sz="8000" b="1" dirty="0" err="1" smtClean="0">
                <a:latin typeface="Times New Roman" pitchFamily="18" charset="0"/>
                <a:cs typeface="Times New Roman" pitchFamily="18" charset="0"/>
              </a:rPr>
              <a:t>grantobiorca</a:t>
            </a:r>
            <a:endParaRPr lang="pl-PL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	LGD/osoby fizyczne i osoby prawne z wyłączeniem prowadzących działalność gospodarczą oraz JSFP</a:t>
            </a:r>
          </a:p>
          <a:p>
            <a:pPr>
              <a:buNone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8000" b="1" dirty="0" smtClean="0">
                <a:latin typeface="Times New Roman" pitchFamily="18" charset="0"/>
                <a:cs typeface="Times New Roman" pitchFamily="18" charset="0"/>
              </a:rPr>
              <a:t>Wartość min. i maks. dofinansowania </a:t>
            </a: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	od 10 000 do 50 000 zł</a:t>
            </a:r>
          </a:p>
          <a:p>
            <a:pPr>
              <a:buNone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8000" b="1" dirty="0" smtClean="0">
                <a:latin typeface="Times New Roman" pitchFamily="18" charset="0"/>
                <a:cs typeface="Times New Roman" pitchFamily="18" charset="0"/>
              </a:rPr>
              <a:t>Opis: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Konferencja, szkolenie, warsztat, spotkanie, festyn, akcja społeczna itp.; Zakup rzeczy i środków trwałych stanowi nie więcej niż 50% kosztów; promowanie obszaru, produktów, usług lokalnych; wzmocnienie kapitału społecznego; zachowanie dziedzictwa lokalnego. </a:t>
            </a:r>
            <a:endParaRPr lang="pl-PL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971600" y="260648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332656"/>
            <a:ext cx="488950" cy="581025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164288" y="260648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l-PL" b="1" u="sng" dirty="0">
              <a:solidFill>
                <a:schemeClr val="tx1"/>
              </a:solidFill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PRZEDSIĘWZIĘCIE:1.2.2  Aktywizacja osób 55+</a:t>
            </a:r>
          </a:p>
          <a:p>
            <a:pPr algn="just">
              <a:buNone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Beneficjent/</a:t>
            </a:r>
            <a:r>
              <a:rPr lang="pl-PL" sz="2000" b="1" dirty="0" err="1" smtClean="0">
                <a:latin typeface="Times New Roman" pitchFamily="18" charset="0"/>
                <a:cs typeface="Times New Roman" pitchFamily="18" charset="0"/>
              </a:rPr>
              <a:t>grantobiorca</a:t>
            </a:r>
            <a:endParaRPr lang="pl-PL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	LGD/osoby fizyczne i osoby prawne z wyłączeniem prowadzących działalność gospodarczą oraz JSFP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Wartość min. i maks. dofinansowania 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	od 10 000 do 50 000 zł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Opis: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Konferencja, szkolenie, warsztat, spotkanie, festyn, akcja społeczna itp.; zakup rzeczy i środków trwałych stanowi nie więcej niż 50% kosztów; wyjazd studyjny; wzmocnienie kapitału społecznego. 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827584" y="332656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260648"/>
            <a:ext cx="488950" cy="581025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020272" y="260648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67544" y="1481328"/>
            <a:ext cx="8219256" cy="4611967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pl-PL" sz="26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pl-PL" sz="2600" b="1" dirty="0" smtClean="0">
                <a:latin typeface="Times New Roman" pitchFamily="18" charset="0"/>
                <a:cs typeface="Times New Roman" pitchFamily="18" charset="0"/>
              </a:rPr>
              <a:t>  PRZEDSIĘWZIĘCIE: 1.2.10 Zajęcia rekreacyjne</a:t>
            </a:r>
          </a:p>
          <a:p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900" b="1" dirty="0" smtClean="0">
                <a:latin typeface="Times New Roman" pitchFamily="18" charset="0"/>
                <a:cs typeface="Times New Roman" pitchFamily="18" charset="0"/>
              </a:rPr>
              <a:t>Beneficjent/</a:t>
            </a:r>
            <a:r>
              <a:rPr lang="pl-PL" sz="2900" b="1" dirty="0" err="1" smtClean="0">
                <a:latin typeface="Times New Roman" pitchFamily="18" charset="0"/>
                <a:cs typeface="Times New Roman" pitchFamily="18" charset="0"/>
              </a:rPr>
              <a:t>grantobiorca</a:t>
            </a:r>
            <a:endParaRPr lang="pl-PL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l-PL" sz="2900" dirty="0" smtClean="0">
                <a:latin typeface="Times New Roman" pitchFamily="18" charset="0"/>
                <a:cs typeface="Times New Roman" pitchFamily="18" charset="0"/>
              </a:rPr>
              <a:t>	LGD/osoby fizyczne i osoby prawne z wyłączeniem prowadzących działalność gospodarczą oraz JSFP</a:t>
            </a:r>
          </a:p>
          <a:p>
            <a:pPr algn="just"/>
            <a:endParaRPr lang="pl-PL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900" b="1" dirty="0" smtClean="0">
                <a:latin typeface="Times New Roman" pitchFamily="18" charset="0"/>
                <a:cs typeface="Times New Roman" pitchFamily="18" charset="0"/>
              </a:rPr>
              <a:t>Wartość min. i maks. dofinansowania </a:t>
            </a:r>
            <a:endParaRPr lang="pl-PL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l-PL" sz="2900" dirty="0" smtClean="0">
                <a:latin typeface="Times New Roman" pitchFamily="18" charset="0"/>
                <a:cs typeface="Times New Roman" pitchFamily="18" charset="0"/>
              </a:rPr>
              <a:t>	od 10 000 do 50 000 zł</a:t>
            </a:r>
          </a:p>
          <a:p>
            <a:pPr algn="just"/>
            <a:endParaRPr lang="pl-PL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900" b="1" dirty="0" smtClean="0">
                <a:latin typeface="Times New Roman" pitchFamily="18" charset="0"/>
                <a:cs typeface="Times New Roman" pitchFamily="18" charset="0"/>
              </a:rPr>
              <a:t>Opis: </a:t>
            </a:r>
            <a:r>
              <a:rPr lang="pl-PL" sz="2900" dirty="0" smtClean="0">
                <a:latin typeface="Times New Roman" pitchFamily="18" charset="0"/>
                <a:cs typeface="Times New Roman" pitchFamily="18" charset="0"/>
              </a:rPr>
              <a:t>Konferencja, szkolenie, warsztat, spotkanie, festyn, akcja społeczna itp.; minimum 30 godzin zegarowych zajęć na grupę; zajęcia dla grup minimum 10- osobowych; Zakup rzeczy i środków trwałych stanowi nie więcej niż 20% kosztów; wzmocnienie kapitału społecznego; zachowanie dziedzictwa lokalnego. </a:t>
            </a:r>
          </a:p>
          <a:p>
            <a:endParaRPr lang="pl-PL" sz="2900" dirty="0"/>
          </a:p>
        </p:txBody>
      </p:sp>
      <p:pic>
        <p:nvPicPr>
          <p:cNvPr id="5" name="Obraz 4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827584" y="260648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648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188640"/>
            <a:ext cx="488950" cy="581025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6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020272" y="260648"/>
            <a:ext cx="990600" cy="647700"/>
          </a:xfrm>
          <a:prstGeom prst="rect">
            <a:avLst/>
          </a:prstGeom>
        </p:spPr>
      </p:pic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pl-PL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OPERACJE WŁASNE</a:t>
            </a:r>
            <a:endParaRPr lang="pl-PL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920880" cy="496855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endParaRPr lang="pl-PL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3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l-PL" sz="3200" b="1" dirty="0" smtClean="0">
                <a:latin typeface="Times New Roman" pitchFamily="18" charset="0"/>
                <a:cs typeface="Times New Roman" pitchFamily="18" charset="0"/>
              </a:rPr>
              <a:t>Dotacje dla LGD i osób prawnych</a:t>
            </a:r>
            <a:endParaRPr lang="pl-PL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pl-PL" sz="3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    Przykładowe rodzaje działań : konferencja, szkolenie, warsztat, spotkanie, festyn, akcja społeczna itp., organizacja wydarzeń, promowanie obszaru, produktów i  usług  lokalnych</a:t>
            </a:r>
          </a:p>
          <a:p>
            <a:pPr lvl="0">
              <a:buFont typeface="Wingdings" pitchFamily="2" charset="2"/>
              <a:buChar char="Ø"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pl-PL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1.1.3  </a:t>
            </a:r>
            <a:r>
              <a:rPr lang="pl-PL" sz="3300" b="1" dirty="0" smtClean="0">
                <a:latin typeface="Times New Roman" pitchFamily="18" charset="0"/>
                <a:cs typeface="Times New Roman" pitchFamily="18" charset="0"/>
              </a:rPr>
              <a:t>Integracja branż mających kluczowe znaczenie dla rozwoju obszaru:  przetwórstwo przemysłowe, zakwaterowanie i usługi gastronomiczne, działalność     związana z kulturą, rozrywką i rekreacją </a:t>
            </a: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– 50 000 zł, I półrocze   2017r.</a:t>
            </a:r>
          </a:p>
          <a:p>
            <a:pPr>
              <a:buFont typeface="Wingdings" pitchFamily="2" charset="2"/>
              <a:buChar char="Ø"/>
            </a:pP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1.1.5  </a:t>
            </a:r>
            <a:r>
              <a:rPr lang="pl-PL" sz="3300" b="1" dirty="0" smtClean="0">
                <a:latin typeface="Times New Roman" pitchFamily="18" charset="0"/>
                <a:cs typeface="Times New Roman" pitchFamily="18" charset="0"/>
              </a:rPr>
              <a:t>Działania pobudzające aktywność gospodarczą mieszkańców </a:t>
            </a: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– 50 000 zł,</a:t>
            </a:r>
          </a:p>
          <a:p>
            <a:pPr>
              <a:buNone/>
            </a:pP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          I półrocze 2017 r.</a:t>
            </a:r>
          </a:p>
          <a:p>
            <a:pPr>
              <a:buFont typeface="Wingdings" pitchFamily="2" charset="2"/>
              <a:buChar char="Ø"/>
            </a:pP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1.2.6  </a:t>
            </a:r>
            <a:r>
              <a:rPr lang="pl-PL" sz="3300" b="1" dirty="0" smtClean="0">
                <a:latin typeface="Times New Roman" pitchFamily="18" charset="0"/>
                <a:cs typeface="Times New Roman" pitchFamily="18" charset="0"/>
              </a:rPr>
              <a:t>Promocja obszaru LGD </a:t>
            </a:r>
            <a:r>
              <a:rPr lang="pl-PL" sz="3300" dirty="0" smtClean="0">
                <a:latin typeface="Times New Roman" pitchFamily="18" charset="0"/>
                <a:cs typeface="Times New Roman" pitchFamily="18" charset="0"/>
              </a:rPr>
              <a:t>– 50 000 zł, I półrocze 2017 r.</a:t>
            </a:r>
          </a:p>
          <a:p>
            <a:pPr>
              <a:buFont typeface="Wingdings" pitchFamily="2" charset="2"/>
              <a:buChar char="Ø"/>
            </a:pPr>
            <a:endParaRPr lang="pl-PL" sz="3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55576" y="260648"/>
            <a:ext cx="847725" cy="552450"/>
          </a:xfrm>
          <a:prstGeom prst="rect">
            <a:avLst/>
          </a:prstGeom>
        </p:spPr>
      </p:pic>
      <p:pic>
        <p:nvPicPr>
          <p:cNvPr id="7" name="Obraz 6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648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az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188640"/>
            <a:ext cx="488950" cy="581025"/>
          </a:xfrm>
          <a:prstGeom prst="rect">
            <a:avLst/>
          </a:prstGeom>
        </p:spPr>
      </p:pic>
      <p:pic>
        <p:nvPicPr>
          <p:cNvPr id="9" name="Obraz 8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020272" y="260648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827584" y="1484784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1.2.3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Integracja i aktywizacja organizacji pozarządowych 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000 zł, II półrocze  2019 r.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1.2.8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Starzejące się społeczeństwo szansą dla rozwoju obszaru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50 000 zł,  II półrocze  2019r.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1.2.7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Promocja obszaru i produktów lokalnych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– 50 000 zł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I półrocze 2020 r.</a:t>
            </a:r>
            <a:endParaRPr lang="pl-PL" sz="2000" dirty="0"/>
          </a:p>
        </p:txBody>
      </p:sp>
      <p:pic>
        <p:nvPicPr>
          <p:cNvPr id="6" name="Obraz 5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827584" y="332656"/>
            <a:ext cx="847725" cy="552450"/>
          </a:xfrm>
          <a:prstGeom prst="rect">
            <a:avLst/>
          </a:prstGeom>
        </p:spPr>
      </p:pic>
      <p:pic>
        <p:nvPicPr>
          <p:cNvPr id="7" name="Obraz 6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az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260648"/>
            <a:ext cx="488950" cy="581025"/>
          </a:xfrm>
          <a:prstGeom prst="rect">
            <a:avLst/>
          </a:prstGeom>
        </p:spPr>
      </p:pic>
      <p:pic>
        <p:nvPicPr>
          <p:cNvPr id="9" name="Obraz 8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020272" y="260648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KOSZTY KWALIFIKOWALNE</a:t>
            </a:r>
            <a:endParaRPr lang="pl-PL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755576" y="1484784"/>
            <a:ext cx="7704856" cy="4824536"/>
          </a:xfrm>
        </p:spPr>
        <p:txBody>
          <a:bodyPr>
            <a:noAutofit/>
          </a:bodyPr>
          <a:lstStyle/>
          <a:p>
            <a:pPr marL="457200" indent="-457200" algn="just"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1. Pomoc na operacje w zakresie innym niż podejmowania działalności gospodarczej jest przyznawana w formie refundacji kosztów kwalifikowanych, do których zalicza się koszty: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1)  ogólne, o których mowa w art. 45 ust. 2 lit. c rozporządzenia 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    nr 1305/2013, zwane dalej „kosztami ogólnymi”,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2)  zakupu robót budowlanych lub usług;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3)  zakupu lub rozwoju oprogramowania komputerowego oraz zakupu patentów, licencji lub wynagrodzeń za przeniesienie autorskich praw majątkowych lub znaków towarowych;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4)  najmu lub dzierżawy maszyn, wyposażenia lub nieruchomości;</a:t>
            </a: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5)  zakupu nowych maszyn lub wyposażenia, a w przypadku operacji w zakresie określonym w § 2 ust. 1 </a:t>
            </a:r>
            <a:r>
              <a:rPr lang="pl-PL" sz="20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5  (</a:t>
            </a: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zachowanie dziedzictwa lokalnego)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również używanych maszyn lub wyposażenia, stanowiących eksponaty,</a:t>
            </a: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55576" y="260648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648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188640"/>
            <a:ext cx="488950" cy="581025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020272" y="260648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8720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7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sz="27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16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6) zakupu środków transportu, z wyłączeniem zakupu samochodów osobowych przeznaczonych do przewozu mniej niż 8 osób łącznie z kierowcą;</a:t>
            </a:r>
          </a:p>
          <a:p>
            <a:pPr algn="just">
              <a:buNone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7)  zakupu rzeczy innych niż wymienione w pkt. 5 i 6, w tym materiałów;</a:t>
            </a:r>
          </a:p>
          <a:p>
            <a:pPr algn="just">
              <a:buNone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8) wynagrodzenia i innych świadczeń, o których mowa w Kodeksie pracy, związanych z pracą pracowników beneficjenta, a także inne koszty ponoszone przez beneficjenta na podstawie odrębnych przepisów w związku z zatrudnieniem tych pracowników – </a:t>
            </a:r>
            <a:br>
              <a:rPr lang="pl-PL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w przypadku operacji w zakresie określonym w § 2 ust. 1 </a:t>
            </a:r>
            <a:r>
              <a:rPr lang="pl-PL" sz="28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2 lit. b i </a:t>
            </a:r>
            <a:r>
              <a:rPr lang="pl-PL" sz="28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3;</a:t>
            </a:r>
          </a:p>
          <a:p>
            <a:pPr algn="just">
              <a:buNone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9) podatku od towarów i usług (VAT), zgodnie z art. 69 ust. 3 lit. c rozporządzenia nr 1303/2013</a:t>
            </a:r>
          </a:p>
          <a:p>
            <a:pPr algn="just">
              <a:buNone/>
            </a:pPr>
            <a:r>
              <a:rPr lang="pl-PL" sz="2800" b="1" dirty="0" smtClean="0">
                <a:latin typeface="Times New Roman" pitchFamily="18" charset="0"/>
                <a:cs typeface="Times New Roman" pitchFamily="18" charset="0"/>
              </a:rPr>
              <a:t>2. Do kosztów kwalifikowanych zalicza się także wartość wkładu rzeczowego, o którym mowa w art. 69 ust. 1 rozporządzenia</a:t>
            </a:r>
          </a:p>
          <a:p>
            <a:pPr algn="just">
              <a:buNone/>
            </a:pPr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55576" y="260648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648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188640"/>
            <a:ext cx="488950" cy="581025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020272" y="260648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88832" cy="1215008"/>
          </a:xfrm>
        </p:spPr>
        <p:txBody>
          <a:bodyPr>
            <a:normAutofit/>
          </a:bodyPr>
          <a:lstStyle/>
          <a:p>
            <a:pPr algn="ctr"/>
            <a:endParaRPr lang="pl-PL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17</a:t>
            </a:fld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7772400" cy="4572000"/>
          </a:xfrm>
        </p:spPr>
        <p:txBody>
          <a:bodyPr>
            <a:normAutofit/>
          </a:bodyPr>
          <a:lstStyle/>
          <a:p>
            <a:pPr marL="457200" indent="-457200" algn="just">
              <a:buNone/>
            </a:pPr>
            <a:endParaRPr lang="pl-PL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3. Wartość wkładu rzeczowego, o którym mowa w art. 69 ust. 1 rozporządzenia nr 1303/2013, w formie nieodpłatnej pracy ustala się jako iloczyn liczby przepracowanych godzin oraz ilorazu przeciętnego wynagrodzenia w gospodarce narodowej w drugim roku poprzedzającym rok, w którym złożono wniosek </a:t>
            </a:r>
            <a:br>
              <a:rPr lang="pl-PL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o przyznanie pomocy, i liczby 168.</a:t>
            </a:r>
          </a:p>
          <a:p>
            <a:pPr marL="457200" indent="-457200" algn="just"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4. Do kosztów </a:t>
            </a:r>
            <a:r>
              <a:rPr lang="pl-PL" sz="2000" b="1" dirty="0" err="1" smtClean="0">
                <a:latin typeface="Times New Roman" pitchFamily="18" charset="0"/>
                <a:cs typeface="Times New Roman" pitchFamily="18" charset="0"/>
              </a:rPr>
              <a:t>kwalifikowalnych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 nie zalicza się kosztów inwestycji polegającej na budowie albo przebudowie liniowych obiektów budowlanych w części dotyczącej realizacji odcinków zlokalizowanych poza obszarem wiejskim objętym LSR.</a:t>
            </a:r>
          </a:p>
          <a:p>
            <a:pPr marL="457200" indent="-457200" algn="just"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5. W przypadku projektu grantowego do kosztów </a:t>
            </a:r>
            <a:r>
              <a:rPr lang="pl-PL" sz="2000" b="1" dirty="0" err="1" smtClean="0">
                <a:latin typeface="Times New Roman" pitchFamily="18" charset="0"/>
                <a:cs typeface="Times New Roman" pitchFamily="18" charset="0"/>
              </a:rPr>
              <a:t>kwalifikowalnych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 zalicza się wyłącznie granty.</a:t>
            </a:r>
            <a:endParaRPr lang="pl-PL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Obraz 5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55576" y="260648"/>
            <a:ext cx="847725" cy="552450"/>
          </a:xfrm>
          <a:prstGeom prst="rect">
            <a:avLst/>
          </a:prstGeom>
        </p:spPr>
      </p:pic>
      <p:pic>
        <p:nvPicPr>
          <p:cNvPr id="7" name="Obraz 6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60648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az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20072" y="188640"/>
            <a:ext cx="488950" cy="581025"/>
          </a:xfrm>
          <a:prstGeom prst="rect">
            <a:avLst/>
          </a:prstGeom>
        </p:spPr>
      </p:pic>
      <p:pic>
        <p:nvPicPr>
          <p:cNvPr id="9" name="Obraz 8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092280" y="188640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611560" y="1412776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 Każdy podmiot ubiegający się o przyznanie pomocy w  ramach działań zaplanowanych w LSR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, tj.:</a:t>
            </a:r>
          </a:p>
          <a:p>
            <a:pPr lvl="0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na rozpoczęcie działalności gospodarczej,;</a:t>
            </a:r>
          </a:p>
          <a:p>
            <a:pPr lvl="0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na rozwój przedsiębiorstwa;</a:t>
            </a:r>
          </a:p>
          <a:p>
            <a:pPr lvl="0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na granty musi  posiadać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numer identyfikacyjny nadawany przez Agencję Restrukturyzacji i  Modernizacji Rolnictwa </a:t>
            </a:r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187624" y="332656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148064" y="332656"/>
            <a:ext cx="488950" cy="581025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6660232" y="260648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br>
              <a:rPr lang="pl-P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pl-PL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PROJKETY KONKURSOWE</a:t>
            </a:r>
            <a:r>
              <a:rPr lang="pl-PL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sz="24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683568" y="1484784"/>
            <a:ext cx="8208912" cy="4572000"/>
          </a:xfrm>
        </p:spPr>
        <p:txBody>
          <a:bodyPr>
            <a:normAutofit fontScale="85000" lnSpcReduction="10000"/>
          </a:bodyPr>
          <a:lstStyle/>
          <a:p>
            <a:pPr algn="just" fontAlgn="t">
              <a:buNone/>
            </a:pPr>
            <a:endParaRPr lang="pl-PL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>
              <a:buNone/>
            </a:pPr>
            <a:r>
              <a:rPr lang="pl-PL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Nazwa przedsięwzięcia i środki przeznaczone na jego realizację:</a:t>
            </a:r>
          </a:p>
          <a:p>
            <a:pPr algn="just" fontAlgn="t">
              <a:buNone/>
            </a:pP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1.1.6 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Podejmowanie działalności gospodarczej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– 1 800 000 zł</a:t>
            </a:r>
          </a:p>
          <a:p>
            <a:pPr algn="just" fontAlgn="t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 ( 900 tys. – II półrocze 2016r. i 900 tys. – I półrocze 2019r.);</a:t>
            </a:r>
          </a:p>
          <a:p>
            <a:pPr algn="just" fontAlgn="t"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1.1.7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Podejmowanie działalności gospodarczej przez osoby  </a:t>
            </a:r>
            <a:br>
              <a:rPr lang="pl-PL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do 29 roku życia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– 500 00 zł ( 300 tys. – II półrocze 2016r. i 200 tys. – I półrocze 2019r.);</a:t>
            </a:r>
          </a:p>
          <a:p>
            <a:pPr algn="just" fontAlgn="t"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1.1.8 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Rozwój działalności gospodarczej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– 2 200 000 zł</a:t>
            </a:r>
          </a:p>
          <a:p>
            <a:pPr algn="just" fontAlgn="t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    (1 100 tys. – I półrocze 2017r. i 1 100 tys. – II półrocze 2021r.); </a:t>
            </a:r>
          </a:p>
          <a:p>
            <a:pPr algn="just" fontAlgn="t"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1.1.1 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Infrastruktura turystyczna i/lub rekreacyjna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– 2 250 000 zł</a:t>
            </a:r>
            <a:endParaRPr lang="pl-PL" dirty="0"/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259632" y="332656"/>
            <a:ext cx="847725" cy="648072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20072" y="260648"/>
            <a:ext cx="488950" cy="581025"/>
          </a:xfrm>
          <a:prstGeom prst="rect">
            <a:avLst/>
          </a:prstGeom>
        </p:spPr>
      </p:pic>
      <p:pic>
        <p:nvPicPr>
          <p:cNvPr id="8" name="Symbol zastępczy zawartości 1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6876256" y="188640"/>
            <a:ext cx="936625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36904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</a:t>
            </a:r>
            <a:br>
              <a:rPr lang="pl-PL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l-PL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pl-PL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PREMIA NA ROZPOCZĘCIE DZIAŁALNOŚCI</a:t>
            </a:r>
            <a:endParaRPr lang="pl-PL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Ø"/>
            </a:pPr>
            <a:endParaRPr lang="pl-PL" sz="8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Ø"/>
            </a:pPr>
            <a:r>
              <a:rPr lang="pl-PL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Dofinansowanie może uzyskać osoba pracująca bądź bezrobotna;</a:t>
            </a:r>
          </a:p>
          <a:p>
            <a:pPr lvl="1" algn="just">
              <a:lnSpc>
                <a:spcPct val="120000"/>
              </a:lnSpc>
              <a:buClrTx/>
              <a:buFont typeface="Wingdings" pitchFamily="2" charset="2"/>
              <a:buChar char="Ø"/>
            </a:pPr>
            <a:r>
              <a:rPr lang="pl-PL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Premia w kwocie 100 000 zł:</a:t>
            </a:r>
          </a:p>
          <a:p>
            <a:pPr algn="just">
              <a:lnSpc>
                <a:spcPct val="120000"/>
              </a:lnSpc>
              <a:buClrTx/>
              <a:buNone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   		</a:t>
            </a:r>
            <a:r>
              <a:rPr lang="pl-PL" sz="8000" b="1" dirty="0" smtClean="0">
                <a:latin typeface="Times New Roman" pitchFamily="18" charset="0"/>
                <a:cs typeface="Times New Roman" pitchFamily="18" charset="0"/>
              </a:rPr>
              <a:t>Pierwsza transza pomocy obejmuje 80% kwoty przyznanej pomocy i jest wypłacana, jeżeli beneficjent: podjął we własnym imieniu działalność gospodarczą, zgłosił się do ubezpieczenia społecznego, uzyskał pozwolenia, zezwolenia i inne decyzje.</a:t>
            </a:r>
          </a:p>
          <a:p>
            <a:pPr algn="just">
              <a:lnSpc>
                <a:spcPct val="120000"/>
              </a:lnSpc>
              <a:buClrTx/>
              <a:buNone/>
            </a:pPr>
            <a:r>
              <a:rPr lang="pl-PL" sz="8000" b="1" dirty="0" smtClean="0">
                <a:latin typeface="Times New Roman" pitchFamily="18" charset="0"/>
                <a:cs typeface="Times New Roman" pitchFamily="18" charset="0"/>
              </a:rPr>
              <a:t>    		Druga transza pomocy obejmuje 20% kwoty przyznanej pomocy i jest wypłacana, jeżeli operacja została zrealizowana zgodnie z biznesplanem. </a:t>
            </a:r>
          </a:p>
          <a:p>
            <a:pPr algn="just">
              <a:lnSpc>
                <a:spcPct val="120000"/>
              </a:lnSpc>
              <a:buClrTx/>
              <a:buNone/>
            </a:pPr>
            <a:endParaRPr lang="pl-PL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Ø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Wnioskodawca na dzień złożenia wniosku ma miejsce zamieszkania na obszarze LSR. </a:t>
            </a:r>
          </a:p>
          <a:p>
            <a:pPr algn="just">
              <a:lnSpc>
                <a:spcPct val="120000"/>
              </a:lnSpc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259632" y="332656"/>
            <a:ext cx="847725" cy="648072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20072" y="260648"/>
            <a:ext cx="488950" cy="581025"/>
          </a:xfrm>
          <a:prstGeom prst="rect">
            <a:avLst/>
          </a:prstGeom>
        </p:spPr>
      </p:pic>
      <p:pic>
        <p:nvPicPr>
          <p:cNvPr id="8" name="Symbol zastępczy zawartości 1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6876256" y="188640"/>
            <a:ext cx="936625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003232" cy="115699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pl-PL" sz="27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67544" y="1481329"/>
            <a:ext cx="8219256" cy="3675864"/>
          </a:xfrm>
        </p:spPr>
        <p:txBody>
          <a:bodyPr>
            <a:normAutofit lnSpcReduction="10000"/>
          </a:bodyPr>
          <a:lstStyle/>
          <a:p>
            <a:pPr algn="just">
              <a:buClrTx/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Warunek – stworzenie jednego stanowiska pracy (może być </a:t>
            </a:r>
            <a:r>
              <a:rPr lang="pl-PL" sz="2200" dirty="0" err="1" smtClean="0">
                <a:latin typeface="Times New Roman" pitchFamily="18" charset="0"/>
                <a:cs typeface="Times New Roman" pitchFamily="18" charset="0"/>
              </a:rPr>
              <a:t>samozatrudnienie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) i utrzymanie go przez  co najmniej 2 lata od dnia płatności końcowej;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Działalność, którą planujemy założyć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 wpisuje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się w jeden </a:t>
            </a:r>
            <a:br>
              <a:rPr lang="pl-PL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z kodów PKD z sekcji: C przetwórstwo przemysłowe), I (usługi związane z zakwaterowaniem i usługi gastronomiczne), </a:t>
            </a:r>
            <a:br>
              <a:rPr lang="pl-PL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R (działalność związana  z kulturą, rozrywką i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rekreacją) jest preferowana.</a:t>
            </a: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None/>
            </a:pP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 Ogłoszenie o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konkursie: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październik/listopad 2016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/II półrocze 2019r.</a:t>
            </a:r>
            <a:endParaRPr lang="pl-PL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endParaRPr lang="pl-PL" sz="2800" dirty="0" smtClean="0"/>
          </a:p>
          <a:p>
            <a:endParaRPr lang="pl-PL" dirty="0"/>
          </a:p>
        </p:txBody>
      </p:sp>
      <p:pic>
        <p:nvPicPr>
          <p:cNvPr id="8" name="Symbol zastępczy zawartości 17"/>
          <p:cNvPicPr>
            <a:picLocks noGrp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380312" y="260648"/>
            <a:ext cx="936625" cy="647700"/>
          </a:xfrm>
          <a:prstGeom prst="rect">
            <a:avLst/>
          </a:prstGeom>
        </p:spPr>
      </p:pic>
      <p:pic>
        <p:nvPicPr>
          <p:cNvPr id="5" name="Obraz 4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259632" y="332656"/>
            <a:ext cx="847725" cy="648072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796136" y="332656"/>
            <a:ext cx="488950" cy="5810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60648"/>
            <a:ext cx="8075240" cy="120239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   </a:t>
            </a:r>
            <a:br>
              <a:rPr lang="pl-PL" dirty="0" smtClean="0"/>
            </a:br>
            <a:r>
              <a:rPr lang="pl-PL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ROZWÓJ DZIAŁALNOŚCI GOSPODARCZEJ</a:t>
            </a:r>
            <a:endParaRPr lang="pl-PL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5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147248" cy="5040560"/>
          </a:xfrm>
        </p:spPr>
        <p:txBody>
          <a:bodyPr>
            <a:noAutofit/>
          </a:bodyPr>
          <a:lstStyle/>
          <a:p>
            <a:pPr algn="just">
              <a:buClrTx/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Forma  wsparcia – refinansowanie 70%  kosztów kwalifikowanych 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 kwocie  od 50 000 zł do 300 000 zł;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Warunek - stworzenie jednego stanowiska pracy i utrzymanie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go przez okres 3 lat od dnia wypłaty płatności końcowej;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Podmiot ubiegający się o jej przyznanie w okresie 3 lat poprzedzających dzień złożenia wniosku o przyznanie pomocy wykonywał łącznie przez 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co najmniej 365 dni działalność gospodarczą;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Wnioskodawca na dzień złożenia wniosku prowadzi  działalność i/lub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ma miejsce zamieszkania na obszarze LGD;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Działalność, którą planujemy rozszerzyć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wpisuje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się w jeden 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z kodów PKD z sekcji : C (przetwórstwo przemysłowe),  I (usługi związane z zakwaterowaniem i usługi gastronomiczne),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R (działalność związana z kulturą, rozrywką i rekreacją)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jest preferowana.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Ogłoszenie o konkursie  I półrocze 2017r. / II półrocze 2021r.</a:t>
            </a:r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Symbol zastępczy zawartości 17"/>
          <p:cNvPicPr>
            <a:picLocks noGrp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524328" y="188640"/>
            <a:ext cx="936625" cy="647700"/>
          </a:xfrm>
          <a:prstGeom prst="rect">
            <a:avLst/>
          </a:prstGeom>
        </p:spPr>
      </p:pic>
      <p:pic>
        <p:nvPicPr>
          <p:cNvPr id="5" name="Obraz 4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259632" y="332656"/>
            <a:ext cx="847725" cy="648072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724128" y="260648"/>
            <a:ext cx="488950" cy="5810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47248" cy="1452776"/>
          </a:xfrm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INFRASTRUKTURA TURYSTYCZNA I/LUB REKREACYJNA </a:t>
            </a:r>
            <a:endParaRPr lang="pl-PL" sz="27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6</a:t>
            </a:fld>
            <a:endParaRPr lang="pl-PL" dirty="0"/>
          </a:p>
        </p:txBody>
      </p:sp>
      <p:pic>
        <p:nvPicPr>
          <p:cNvPr id="5" name="Symbol zastępczy zawartości 4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115616" y="260648"/>
            <a:ext cx="789747" cy="627641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20072" y="332656"/>
            <a:ext cx="488950" cy="581025"/>
          </a:xfrm>
          <a:prstGeom prst="rect">
            <a:avLst/>
          </a:prstGeom>
        </p:spPr>
      </p:pic>
      <p:pic>
        <p:nvPicPr>
          <p:cNvPr id="8" name="Symbol zastępczy zawartości 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6948264" y="332656"/>
            <a:ext cx="960227" cy="576064"/>
          </a:xfrm>
          <a:prstGeom prst="rect">
            <a:avLst/>
          </a:prstGeom>
        </p:spPr>
      </p:pic>
      <p:sp>
        <p:nvSpPr>
          <p:cNvPr id="12" name="Prostokąt 11"/>
          <p:cNvSpPr/>
          <p:nvPr/>
        </p:nvSpPr>
        <p:spPr>
          <a:xfrm>
            <a:off x="611560" y="1844824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Beneficjent/</a:t>
            </a:r>
            <a:r>
              <a:rPr lang="pl-PL" sz="2000" dirty="0" err="1" smtClean="0">
                <a:latin typeface="Times New Roman" pitchFamily="18" charset="0"/>
                <a:cs typeface="Times New Roman" pitchFamily="18" charset="0"/>
              </a:rPr>
              <a:t>grantobiorca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: osoby prawne z wyłączeniem JSFP;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Wartość min. i maks. dofinansowania od 100 000  do 200 000 zł;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Opis: budowa, przebudowa ogólnodostępnej i niekomercyjnej     infrastruktury  turystycznej i/lub rekreacyjnej przystosowanej do obsługi 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co najmniej 2 000 osób rocznie;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Ogłoszenie o konkursie -  październik /listopad 2016r.;</a:t>
            </a:r>
          </a:p>
          <a:p>
            <a:pPr algn="just">
              <a:buFont typeface="Wingdings" pitchFamily="2" charset="2"/>
              <a:buChar char="Ø"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Pomoc na operacje przyznawana w wysokości 100 % kosztów </a:t>
            </a:r>
            <a:r>
              <a:rPr lang="pl-PL" sz="2000" dirty="0" err="1" smtClean="0">
                <a:latin typeface="Times New Roman" pitchFamily="18" charset="0"/>
                <a:cs typeface="Times New Roman" pitchFamily="18" charset="0"/>
              </a:rPr>
              <a:t>kwalifikowalnych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pl-PL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PROJEKTY GRANTOWE</a:t>
            </a:r>
            <a:endParaRPr lang="pl-PL" sz="24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7</a:t>
            </a:fld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827584" y="1412776"/>
            <a:ext cx="77724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pl-PL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Nazwa przedsięwzięcia i środki przeznaczone na jego realizację:</a:t>
            </a:r>
          </a:p>
          <a:p>
            <a:pPr algn="just">
              <a:buNone/>
            </a:pPr>
            <a:endParaRPr lang="pl-PL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1.2.9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Wsparcie rozwoju grup nieformalnych i organizacji     pozarządowych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– 300 000 zł;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1.1.4 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Marketing gospodarczy obszaru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– 300 000 zł;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1.2.5 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Poznajemy obszar naszego LGD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– 300 000 zł;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1.2.2  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Aktywizacja osób 55+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- 300  000 zł;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1.2.10 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Zajęcia rekreacyjne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– 300 000 zł ; </a:t>
            </a:r>
          </a:p>
          <a:p>
            <a:endParaRPr lang="pl-PL" dirty="0"/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1259632" y="332656"/>
            <a:ext cx="847725" cy="648072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32656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az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20072" y="332656"/>
            <a:ext cx="488950" cy="581025"/>
          </a:xfrm>
          <a:prstGeom prst="rect">
            <a:avLst/>
          </a:prstGeom>
        </p:spPr>
      </p:pic>
      <p:pic>
        <p:nvPicPr>
          <p:cNvPr id="9" name="Symbol zastępczy zawartości 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6660232" y="332656"/>
            <a:ext cx="960227" cy="5760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08912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7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7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MAŁE GRANTY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sz="2000" b="1" u="sng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  PRZEDSIĘWZIĘCIE: 1.2.9  Wsparcie rozwoju grup nieformalnych </a:t>
            </a:r>
            <a:br>
              <a:rPr lang="pl-PL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i organizacji pozarządowych</a:t>
            </a:r>
          </a:p>
          <a:p>
            <a:pPr algn="just">
              <a:buNone/>
            </a:pPr>
            <a:endParaRPr lang="pl-PL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Beneficjent/</a:t>
            </a:r>
            <a:r>
              <a:rPr lang="pl-PL" sz="2000" b="1" dirty="0" err="1" smtClean="0">
                <a:latin typeface="Times New Roman" pitchFamily="18" charset="0"/>
                <a:cs typeface="Times New Roman" pitchFamily="18" charset="0"/>
              </a:rPr>
              <a:t>grantobiorca</a:t>
            </a:r>
            <a:endParaRPr lang="pl-PL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	 LGD/osoby fizyczne i osoby prawne z wyłączeniem prowadzących działalność  gospodarczą oraz JSFP;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Wartość min. i maks. dofinansowania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	  od 10 000 zł do 50 000 zł;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err="1" smtClean="0">
                <a:latin typeface="Times New Roman" pitchFamily="18" charset="0"/>
                <a:cs typeface="Times New Roman" pitchFamily="18" charset="0"/>
              </a:rPr>
              <a:t>Opis</a:t>
            </a:r>
            <a:r>
              <a:rPr lang="pl-PL" sz="2000" dirty="0" err="1" smtClean="0">
                <a:latin typeface="Times New Roman" pitchFamily="18" charset="0"/>
                <a:cs typeface="Times New Roman" pitchFamily="18" charset="0"/>
              </a:rPr>
              <a:t>:Konferencja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, szkolenie, warsztat, spotkanie, festyn, akcja społeczna itp., zakup rzeczy i środków trwałych stanowi nie więcej niż 50% kosztów, wzmocnienie kapitału społecznego.</a:t>
            </a:r>
          </a:p>
          <a:p>
            <a:endParaRPr lang="pl-PL" sz="2000" dirty="0" smtClean="0">
              <a:solidFill>
                <a:schemeClr val="accent2"/>
              </a:solidFill>
            </a:endParaRPr>
          </a:p>
          <a:p>
            <a:endParaRPr lang="pl-PL" sz="2000" dirty="0"/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55576" y="476672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76672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148064" y="476672"/>
            <a:ext cx="504056" cy="509017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7524328" y="332656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pPr algn="ctr"/>
            <a: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l-PL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257-B715-4095-8706-250FDD1C7263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PRZEDSIĘWZIĘCIE: 1.1.4   Marketing gospodarczy obszaru</a:t>
            </a:r>
          </a:p>
          <a:p>
            <a:pPr>
              <a:buNone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Beneficjent/</a:t>
            </a:r>
            <a:r>
              <a:rPr lang="pl-PL" sz="2000" b="1" dirty="0" err="1" smtClean="0">
                <a:latin typeface="Times New Roman" pitchFamily="18" charset="0"/>
                <a:cs typeface="Times New Roman" pitchFamily="18" charset="0"/>
              </a:rPr>
              <a:t>grantobiorca</a:t>
            </a:r>
            <a:endParaRPr lang="pl-PL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	LGD/osoby fizyczne i osoby prawne z wyłączeniem prowadzących działalność gospodarczą oraz JSFP</a:t>
            </a:r>
          </a:p>
          <a:p>
            <a:pPr>
              <a:buNone/>
            </a:pP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Wartość min. i maks. dofinansowania 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	od 10 000 do 50 000 zł</a:t>
            </a:r>
          </a:p>
          <a:p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Opis: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Konferencja, szkolenie, warsztat, spotkanie, festyn, akcja społeczna itp.; Promowanie obszaru, produktów, usług lokalnych. </a:t>
            </a:r>
          </a:p>
          <a:p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827584" y="260648"/>
            <a:ext cx="847725" cy="552450"/>
          </a:xfrm>
          <a:prstGeom prst="rect">
            <a:avLst/>
          </a:prstGeom>
        </p:spPr>
      </p:pic>
      <p:pic>
        <p:nvPicPr>
          <p:cNvPr id="6" name="Obraz 5" descr="C:\Documents and Settings\ROT\Pulpit\logo\logo_leader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648"/>
            <a:ext cx="4857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5292080" y="260648"/>
            <a:ext cx="488950" cy="581025"/>
          </a:xfrm>
          <a:prstGeom prst="rect">
            <a:avLst/>
          </a:prstGeom>
        </p:spPr>
      </p:pic>
      <p:pic>
        <p:nvPicPr>
          <p:cNvPr id="8" name="Obraz 7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6948264" y="188640"/>
            <a:ext cx="990600" cy="6477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1130</TotalTime>
  <Words>686</Words>
  <Application>Microsoft Office PowerPoint</Application>
  <PresentationFormat>Pokaz na ekranie (4:3)</PresentationFormat>
  <Paragraphs>164</Paragraphs>
  <Slides>18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Kapitał</vt:lpstr>
      <vt:lpstr> </vt:lpstr>
      <vt:lpstr>                           PROJKETY KONKURSOWE </vt:lpstr>
      <vt:lpstr>       PREMIA NA ROZPOCZĘCIE DZIAŁALNOŚCI</vt:lpstr>
      <vt:lpstr>  </vt:lpstr>
      <vt:lpstr>    ROZWÓJ DZIAŁALNOŚCI GOSPODARCZEJ</vt:lpstr>
      <vt:lpstr>             INFRASTRUKTURA TURYSTYCZNA I/LUB REKREACYJNA </vt:lpstr>
      <vt:lpstr>                        PROJEKTY GRANTOWE</vt:lpstr>
      <vt:lpstr>              MAŁE GRANTY </vt:lpstr>
      <vt:lpstr>  </vt:lpstr>
      <vt:lpstr> </vt:lpstr>
      <vt:lpstr>  </vt:lpstr>
      <vt:lpstr>Slajd 12</vt:lpstr>
      <vt:lpstr>                        OPERACJE WŁASNE</vt:lpstr>
      <vt:lpstr>Slajd 14</vt:lpstr>
      <vt:lpstr> KOSZTY KWALIFIKOWALNE</vt:lpstr>
      <vt:lpstr>    </vt:lpstr>
      <vt:lpstr>Slajd 17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LGD</dc:creator>
  <cp:lastModifiedBy>LGD</cp:lastModifiedBy>
  <cp:revision>118</cp:revision>
  <dcterms:created xsi:type="dcterms:W3CDTF">2016-08-29T09:19:17Z</dcterms:created>
  <dcterms:modified xsi:type="dcterms:W3CDTF">2016-09-12T06:46:10Z</dcterms:modified>
</cp:coreProperties>
</file>